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1" r:id="rId2"/>
    <p:sldId id="2562" r:id="rId3"/>
    <p:sldId id="2563" r:id="rId4"/>
    <p:sldId id="2564" r:id="rId5"/>
    <p:sldId id="2565" r:id="rId6"/>
    <p:sldId id="2566" r:id="rId7"/>
    <p:sldId id="2567" r:id="rId8"/>
    <p:sldId id="2568" r:id="rId9"/>
    <p:sldId id="2569" r:id="rId10"/>
    <p:sldId id="2570" r:id="rId11"/>
    <p:sldId id="2571" r:id="rId12"/>
    <p:sldId id="2572" r:id="rId13"/>
    <p:sldId id="2573" r:id="rId14"/>
    <p:sldId id="2574" r:id="rId15"/>
    <p:sldId id="2575" r:id="rId16"/>
    <p:sldId id="2576" r:id="rId17"/>
    <p:sldId id="2577" r:id="rId18"/>
    <p:sldId id="2578" r:id="rId19"/>
    <p:sldId id="2579" r:id="rId20"/>
    <p:sldId id="2580" r:id="rId21"/>
    <p:sldId id="2581" r:id="rId22"/>
    <p:sldId id="2582" r:id="rId23"/>
    <p:sldId id="2583" r:id="rId24"/>
    <p:sldId id="2584" r:id="rId25"/>
    <p:sldId id="2585" r:id="rId26"/>
    <p:sldId id="2586" r:id="rId27"/>
    <p:sldId id="2587" r:id="rId28"/>
    <p:sldId id="2588" r:id="rId2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ção ao HTML para Iniciantes" id="{1BA3E4B6-FFFD-4571-9890-53F824F675D8}">
          <p14:sldIdLst>
            <p14:sldId id="2561"/>
            <p14:sldId id="2562"/>
          </p14:sldIdLst>
        </p14:section>
        <p14:section name="O que é HTML?" id="{91F34492-8EFC-4FF3-B8D6-62ADE74F94E3}">
          <p14:sldIdLst>
            <p14:sldId id="2563"/>
            <p14:sldId id="2564"/>
            <p14:sldId id="2565"/>
            <p14:sldId id="2566"/>
          </p14:sldIdLst>
        </p14:section>
        <p14:section name="Estrutura básica de um documento HTML" id="{3560010A-0235-496A-A5E8-C16AF871EF17}">
          <p14:sldIdLst>
            <p14:sldId id="2567"/>
            <p14:sldId id="2568"/>
            <p14:sldId id="2569"/>
            <p14:sldId id="2570"/>
          </p14:sldIdLst>
        </p14:section>
        <p14:section name="Elementos e tags HTML comuns" id="{2B6EF026-2FA5-49E8-A08D-11E09D8F2C12}">
          <p14:sldIdLst>
            <p14:sldId id="2571"/>
            <p14:sldId id="2572"/>
            <p14:sldId id="2573"/>
            <p14:sldId id="2574"/>
            <p14:sldId id="2575"/>
          </p14:sldIdLst>
        </p14:section>
        <p14:section name="Formatação de texto com HTML" id="{F58C6531-0903-4E1A-B60C-70B5D2B3893D}">
          <p14:sldIdLst>
            <p14:sldId id="2576"/>
            <p14:sldId id="2577"/>
            <p14:sldId id="2578"/>
            <p14:sldId id="2579"/>
          </p14:sldIdLst>
        </p14:section>
        <p14:section name="Trabalhando com tabelas e formulários" id="{3F3631A5-9AC1-450B-BE0D-EEC2CF36BD57}">
          <p14:sldIdLst>
            <p14:sldId id="2580"/>
            <p14:sldId id="2581"/>
            <p14:sldId id="2582"/>
            <p14:sldId id="2583"/>
          </p14:sldIdLst>
        </p14:section>
        <p14:section name="Boas práticas e recursos adicionais" id="{8332F634-EC64-48E2-AC2D-8A8DB17E837D}">
          <p14:sldIdLst>
            <p14:sldId id="2584"/>
            <p14:sldId id="2585"/>
            <p14:sldId id="2586"/>
            <p14:sldId id="2587"/>
          </p14:sldIdLst>
        </p14:section>
        <p14:section name="Conclusão" id="{250EAD88-7193-49DC-BBE3-F476B36F8814}">
          <p14:sldIdLst>
            <p14:sldId id="258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996" autoAdjust="0"/>
    <p:restoredTop sz="94660"/>
  </p:normalViewPr>
  <p:slideViewPr>
    <p:cSldViewPr snapToGrid="0">
      <p:cViewPr varScale="1">
        <p:scale>
          <a:sx n="97" d="100"/>
          <a:sy n="97" d="100"/>
        </p:scale>
        <p:origin x="2742" y="30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77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5F3D26-B429-4AFB-B101-E7FFC6AB8CB5}" type="doc">
      <dgm:prSet loTypeId="urn:microsoft.com/office/officeart/2024/3/layout/verticalVisualTextBlock1" loCatId="Picture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pt-BR"/>
        </a:p>
      </dgm:t>
    </dgm:pt>
    <dgm:pt modelId="{DB8EDA2E-C997-48F7-97D0-6054F6B7D3D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Hierarquia de Conteúdo</a:t>
          </a:r>
        </a:p>
      </dgm:t>
    </dgm:pt>
    <dgm:pt modelId="{43E056C4-8F91-48AD-A738-71E8312D2A26}" type="parTrans" cxnId="{9345FDE4-8009-4DB8-9E11-0DB51BB6430E}">
      <dgm:prSet/>
      <dgm:spPr/>
      <dgm:t>
        <a:bodyPr/>
        <a:lstStyle/>
        <a:p>
          <a:endParaRPr lang="pt-BR"/>
        </a:p>
      </dgm:t>
    </dgm:pt>
    <dgm:pt modelId="{A5EE7B74-3901-4777-AE88-D716B8D9D67F}" type="sibTrans" cxnId="{9345FDE4-8009-4DB8-9E11-0DB51BB6430E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pt-BR"/>
        </a:p>
      </dgm:t>
    </dgm:pt>
    <dgm:pt modelId="{830A1F50-BFAD-4C52-B291-6936947BDC82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Tags de cabeçalho ajudam a definir a hierarquia de conteúdo, facilitando a navegação e compreensão do texto.</a:t>
          </a:r>
        </a:p>
      </dgm:t>
    </dgm:pt>
    <dgm:pt modelId="{A8B37CA5-FE4D-4293-BFAF-EC4A8F323E81}" type="parTrans" cxnId="{75D640C1-06DB-43C0-A54C-94D07CBAC0AB}">
      <dgm:prSet/>
      <dgm:spPr/>
      <dgm:t>
        <a:bodyPr/>
        <a:lstStyle/>
        <a:p>
          <a:endParaRPr lang="pt-BR"/>
        </a:p>
      </dgm:t>
    </dgm:pt>
    <dgm:pt modelId="{9E594DDB-BB37-4060-9319-A17EB6DD7798}" type="sibTrans" cxnId="{75D640C1-06DB-43C0-A54C-94D07CBAC0AB}">
      <dgm:prSet/>
      <dgm:spPr/>
      <dgm:t>
        <a:bodyPr/>
        <a:lstStyle/>
        <a:p>
          <a:endParaRPr lang="pt-BR"/>
        </a:p>
      </dgm:t>
    </dgm:pt>
    <dgm:pt modelId="{AD005521-AA87-4025-BB7F-F8291DE203E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Importância do </a:t>
          </a:r>
          <a:r>
            <a:rPr lang="pt-BR" b="1"/>
            <a:t>é considerado o título mais importante na página, representando o tema principal do conteúdo apresentado.Uso de a Os cabeçalhos a são usados para subdividir o conteúdo, criando uma estrutura organizacional clara.</a:t>
          </a:r>
          <a:endParaRPr lang="pt-BR"/>
        </a:p>
      </dgm:t>
    </dgm:pt>
    <dgm:pt modelId="{F4DDC339-A140-4107-99BC-264EED8D2C6A}" type="parTrans" cxnId="{27B0CF9B-035B-4B43-ADA5-BC98A996A6C7}">
      <dgm:prSet/>
      <dgm:spPr/>
      <dgm:t>
        <a:bodyPr/>
        <a:lstStyle/>
        <a:p>
          <a:endParaRPr lang="pt-BR"/>
        </a:p>
      </dgm:t>
    </dgm:pt>
    <dgm:pt modelId="{8AA8D9C3-A315-4255-90C2-C176FBBFD272}" type="sibTrans" cxnId="{27B0CF9B-035B-4B43-ADA5-BC98A996A6C7}">
      <dgm:prSet/>
      <dgm:spPr/>
      <dgm:t>
        <a:bodyPr/>
        <a:lstStyle/>
        <a:p>
          <a:endParaRPr lang="pt-BR"/>
        </a:p>
      </dgm:t>
    </dgm:pt>
    <dgm:pt modelId="{7D998D74-A013-4337-96D8-B92ADD0F91E2}" type="pres">
      <dgm:prSet presAssocID="{C15F3D26-B429-4AFB-B101-E7FFC6AB8CB5}" presName="Root" presStyleCnt="0">
        <dgm:presLayoutVars>
          <dgm:dir/>
          <dgm:resizeHandles val="exact"/>
        </dgm:presLayoutVars>
      </dgm:prSet>
      <dgm:spPr/>
    </dgm:pt>
    <dgm:pt modelId="{3F66D21F-7D3A-4271-9164-2C260AF62F7F}" type="pres">
      <dgm:prSet presAssocID="{DB8EDA2E-C997-48F7-97D0-6054F6B7D3D4}" presName="Composite" presStyleCnt="0"/>
      <dgm:spPr/>
    </dgm:pt>
    <dgm:pt modelId="{207D102D-5085-44D0-980E-4F8D028C2EDD}" type="pres">
      <dgm:prSet presAssocID="{DB8EDA2E-C997-48F7-97D0-6054F6B7D3D4}" presName="Picture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8" r="18933" b="2"/>
          <a:stretch/>
        </a:blipFill>
      </dgm:spPr>
      <dgm:extLst>
        <a:ext uri="{E40237B7-FDA0-4F09-8148-C483321AD2D9}">
          <dgm14:cNvPr xmlns:dgm14="http://schemas.microsoft.com/office/drawing/2010/diagram" id="0" name="" descr="Fluxograma de desenho feminino"/>
        </a:ext>
      </dgm:extLst>
    </dgm:pt>
    <dgm:pt modelId="{333BB018-F8CE-427C-951B-36B406522583}" type="pres">
      <dgm:prSet presAssocID="{DB8EDA2E-C997-48F7-97D0-6054F6B7D3D4}" presName="Subtitle" presStyleLbl="revTx" presStyleIdx="0" presStyleCnt="4">
        <dgm:presLayoutVars>
          <dgm:chMax val="0"/>
          <dgm:bulletEnabled/>
        </dgm:presLayoutVars>
      </dgm:prSet>
      <dgm:spPr/>
    </dgm:pt>
    <dgm:pt modelId="{DC14E67E-C02C-492F-B3DA-1960D4BD8B51}" type="pres">
      <dgm:prSet presAssocID="{DB8EDA2E-C997-48F7-97D0-6054F6B7D3D4}" presName="Description" presStyleLbl="revTx" presStyleIdx="1" presStyleCnt="4">
        <dgm:presLayoutVars>
          <dgm:bulletEnabled/>
        </dgm:presLayoutVars>
      </dgm:prSet>
      <dgm:spPr/>
    </dgm:pt>
    <dgm:pt modelId="{6ECB69C5-FA08-4063-8529-C9E71F4292CA}" type="pres">
      <dgm:prSet presAssocID="{A5EE7B74-3901-4777-AE88-D716B8D9D67F}" presName="sibTrans" presStyleLbl="sibTrans2D1" presStyleIdx="0" presStyleCnt="0"/>
      <dgm:spPr/>
    </dgm:pt>
    <dgm:pt modelId="{E9772F94-EF3E-45D3-90C1-16B65F895532}" type="pres">
      <dgm:prSet presAssocID="{AD005521-AA87-4025-BB7F-F8291DE203EA}" presName="Composite" presStyleCnt="0"/>
      <dgm:spPr/>
    </dgm:pt>
    <dgm:pt modelId="{2252CD2F-86EF-442A-ADE6-073C1E93CCCB}" type="pres">
      <dgm:prSet presAssocID="{AD005521-AA87-4025-BB7F-F8291DE203EA}" presName="Picture" presStyleLbl="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4" r="18702" b="-6"/>
          <a:stretch/>
        </a:blipFill>
      </dgm:spPr>
      <dgm:extLst>
        <a:ext uri="{E40237B7-FDA0-4F09-8148-C483321AD2D9}">
          <dgm14:cNvPr xmlns:dgm14="http://schemas.microsoft.com/office/drawing/2010/diagram" id="0" name="" descr="HMO soletrado com blocos de tipografia."/>
        </a:ext>
      </dgm:extLst>
    </dgm:pt>
    <dgm:pt modelId="{B4CFD0BD-1A3F-4ABF-B4AA-10F1620ACBAA}" type="pres">
      <dgm:prSet presAssocID="{AD005521-AA87-4025-BB7F-F8291DE203EA}" presName="Subtitle" presStyleLbl="revTx" presStyleIdx="2" presStyleCnt="4">
        <dgm:presLayoutVars>
          <dgm:chMax val="0"/>
          <dgm:bulletEnabled/>
        </dgm:presLayoutVars>
      </dgm:prSet>
      <dgm:spPr/>
    </dgm:pt>
    <dgm:pt modelId="{646ABFFA-773A-4B27-986D-06540447E0B1}" type="pres">
      <dgm:prSet presAssocID="{AD005521-AA87-4025-BB7F-F8291DE203EA}" presName="Description" presStyleLbl="revTx" presStyleIdx="3" presStyleCnt="4">
        <dgm:presLayoutVars>
          <dgm:bulletEnabled/>
        </dgm:presLayoutVars>
      </dgm:prSet>
      <dgm:spPr/>
    </dgm:pt>
  </dgm:ptLst>
  <dgm:cxnLst>
    <dgm:cxn modelId="{81751222-52DC-4A0A-9E1F-8A7A5BB6F1B5}" type="presOf" srcId="{C15F3D26-B429-4AFB-B101-E7FFC6AB8CB5}" destId="{7D998D74-A013-4337-96D8-B92ADD0F91E2}" srcOrd="0" destOrd="0" presId="urn:microsoft.com/office/officeart/2024/3/layout/verticalVisualTextBlock1"/>
    <dgm:cxn modelId="{23624422-BBF4-4C4A-AEC7-D9C8CEDA9335}" type="presOf" srcId="{DB8EDA2E-C997-48F7-97D0-6054F6B7D3D4}" destId="{333BB018-F8CE-427C-951B-36B406522583}" srcOrd="0" destOrd="0" presId="urn:microsoft.com/office/officeart/2024/3/layout/verticalVisualTextBlock1"/>
    <dgm:cxn modelId="{0257C844-EEA0-496A-993B-A226829156D5}" type="presOf" srcId="{830A1F50-BFAD-4C52-B291-6936947BDC82}" destId="{DC14E67E-C02C-492F-B3DA-1960D4BD8B51}" srcOrd="0" destOrd="0" presId="urn:microsoft.com/office/officeart/2024/3/layout/verticalVisualTextBlock1"/>
    <dgm:cxn modelId="{A658A167-72DB-4823-96D0-7F5D8FEEAEF9}" type="presOf" srcId="{A5EE7B74-3901-4777-AE88-D716B8D9D67F}" destId="{6ECB69C5-FA08-4063-8529-C9E71F4292CA}" srcOrd="0" destOrd="0" presId="urn:microsoft.com/office/officeart/2024/3/layout/verticalVisualTextBlock1"/>
    <dgm:cxn modelId="{27B0CF9B-035B-4B43-ADA5-BC98A996A6C7}" srcId="{C15F3D26-B429-4AFB-B101-E7FFC6AB8CB5}" destId="{AD005521-AA87-4025-BB7F-F8291DE203EA}" srcOrd="1" destOrd="0" parTransId="{F4DDC339-A140-4107-99BC-264EED8D2C6A}" sibTransId="{8AA8D9C3-A315-4255-90C2-C176FBBFD272}"/>
    <dgm:cxn modelId="{75D640C1-06DB-43C0-A54C-94D07CBAC0AB}" srcId="{DB8EDA2E-C997-48F7-97D0-6054F6B7D3D4}" destId="{830A1F50-BFAD-4C52-B291-6936947BDC82}" srcOrd="0" destOrd="0" parTransId="{A8B37CA5-FE4D-4293-BFAF-EC4A8F323E81}" sibTransId="{9E594DDB-BB37-4060-9319-A17EB6DD7798}"/>
    <dgm:cxn modelId="{9345FDE4-8009-4DB8-9E11-0DB51BB6430E}" srcId="{C15F3D26-B429-4AFB-B101-E7FFC6AB8CB5}" destId="{DB8EDA2E-C997-48F7-97D0-6054F6B7D3D4}" srcOrd="0" destOrd="0" parTransId="{43E056C4-8F91-48AD-A738-71E8312D2A26}" sibTransId="{A5EE7B74-3901-4777-AE88-D716B8D9D67F}"/>
    <dgm:cxn modelId="{47E147E8-4A08-44D0-9FD8-C1F6820AEF7D}" type="presOf" srcId="{AD005521-AA87-4025-BB7F-F8291DE203EA}" destId="{B4CFD0BD-1A3F-4ABF-B4AA-10F1620ACBAA}" srcOrd="0" destOrd="0" presId="urn:microsoft.com/office/officeart/2024/3/layout/verticalVisualTextBlock1"/>
    <dgm:cxn modelId="{38362478-B185-470E-BB23-B5A4817EDA42}" type="presParOf" srcId="{7D998D74-A013-4337-96D8-B92ADD0F91E2}" destId="{3F66D21F-7D3A-4271-9164-2C260AF62F7F}" srcOrd="0" destOrd="0" presId="urn:microsoft.com/office/officeart/2024/3/layout/verticalVisualTextBlock1"/>
    <dgm:cxn modelId="{15DA81A6-603C-47AD-9921-0157A9CE31FC}" type="presParOf" srcId="{3F66D21F-7D3A-4271-9164-2C260AF62F7F}" destId="{207D102D-5085-44D0-980E-4F8D028C2EDD}" srcOrd="0" destOrd="0" presId="urn:microsoft.com/office/officeart/2024/3/layout/verticalVisualTextBlock1"/>
    <dgm:cxn modelId="{832C43A3-0D82-42DE-A57E-45926A07140D}" type="presParOf" srcId="{3F66D21F-7D3A-4271-9164-2C260AF62F7F}" destId="{333BB018-F8CE-427C-951B-36B406522583}" srcOrd="1" destOrd="0" presId="urn:microsoft.com/office/officeart/2024/3/layout/verticalVisualTextBlock1"/>
    <dgm:cxn modelId="{60397344-6F6B-440E-83B1-8F3CD11FE620}" type="presParOf" srcId="{3F66D21F-7D3A-4271-9164-2C260AF62F7F}" destId="{DC14E67E-C02C-492F-B3DA-1960D4BD8B51}" srcOrd="2" destOrd="0" presId="urn:microsoft.com/office/officeart/2024/3/layout/verticalVisualTextBlock1"/>
    <dgm:cxn modelId="{9F04A0A7-C287-4613-95DF-8EF214B49EA8}" type="presParOf" srcId="{7D998D74-A013-4337-96D8-B92ADD0F91E2}" destId="{6ECB69C5-FA08-4063-8529-C9E71F4292CA}" srcOrd="1" destOrd="0" presId="urn:microsoft.com/office/officeart/2024/3/layout/verticalVisualTextBlock1"/>
    <dgm:cxn modelId="{A1FA78EC-6897-4AF3-AA5B-C2D03EE9134F}" type="presParOf" srcId="{7D998D74-A013-4337-96D8-B92ADD0F91E2}" destId="{E9772F94-EF3E-45D3-90C1-16B65F895532}" srcOrd="2" destOrd="0" presId="urn:microsoft.com/office/officeart/2024/3/layout/verticalVisualTextBlock1"/>
    <dgm:cxn modelId="{144B6A7B-D461-4E9B-A6C4-BACDC8B136F2}" type="presParOf" srcId="{E9772F94-EF3E-45D3-90C1-16B65F895532}" destId="{2252CD2F-86EF-442A-ADE6-073C1E93CCCB}" srcOrd="0" destOrd="0" presId="urn:microsoft.com/office/officeart/2024/3/layout/verticalVisualTextBlock1"/>
    <dgm:cxn modelId="{BD94E61B-8D99-4969-9B8D-2B760848861E}" type="presParOf" srcId="{E9772F94-EF3E-45D3-90C1-16B65F895532}" destId="{B4CFD0BD-1A3F-4ABF-B4AA-10F1620ACBAA}" srcOrd="1" destOrd="0" presId="urn:microsoft.com/office/officeart/2024/3/layout/verticalVisualTextBlock1"/>
    <dgm:cxn modelId="{FE991CCB-57AE-48E8-9F83-A380247F5C53}" type="presParOf" srcId="{E9772F94-EF3E-45D3-90C1-16B65F895532}" destId="{646ABFFA-773A-4B27-986D-06540447E0B1}" srcOrd="2" destOrd="0" presId="urn:microsoft.com/office/officeart/2024/3/layout/verticalVisualTextBlock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7AF5B0-38A2-4510-A887-5302CA55D8C5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A0857F-D25E-4CEB-8FE9-9378CFC259F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Fundamentos do HTML</a:t>
          </a:r>
          <a:endParaRPr lang="en-US"/>
        </a:p>
      </dgm:t>
    </dgm:pt>
    <dgm:pt modelId="{9D1CF378-3FA7-449A-99A0-000319E132F3}" type="parTrans" cxnId="{BCA898B9-258B-4C4D-970E-12EA6C3050F0}">
      <dgm:prSet/>
      <dgm:spPr/>
      <dgm:t>
        <a:bodyPr/>
        <a:lstStyle/>
        <a:p>
          <a:endParaRPr lang="en-US"/>
        </a:p>
      </dgm:t>
    </dgm:pt>
    <dgm:pt modelId="{1BD67C6A-F5F1-481D-9C28-83D0A052E6F4}" type="sibTrans" cxnId="{BCA898B9-258B-4C4D-970E-12EA6C3050F0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106E2455-ABE6-4043-BC88-BD147815DEB1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HTML é a linguagem de marcação essencial para a construção de páginas web, formando a estrutura básica de qualquer site.</a:t>
          </a:r>
          <a:endParaRPr lang="en-US"/>
        </a:p>
      </dgm:t>
    </dgm:pt>
    <dgm:pt modelId="{00314D18-9507-4198-9896-2B22B44217B7}" type="parTrans" cxnId="{E88E966B-2636-4CD1-8DB3-BCDF5D6C0CA3}">
      <dgm:prSet/>
      <dgm:spPr/>
      <dgm:t>
        <a:bodyPr/>
        <a:lstStyle/>
        <a:p>
          <a:endParaRPr lang="en-US"/>
        </a:p>
      </dgm:t>
    </dgm:pt>
    <dgm:pt modelId="{65869695-002E-4BC7-8A56-1571DBAAC1B3}" type="sibTrans" cxnId="{E88E966B-2636-4CD1-8DB3-BCDF5D6C0CA3}">
      <dgm:prSet/>
      <dgm:spPr/>
      <dgm:t>
        <a:bodyPr/>
        <a:lstStyle/>
        <a:p>
          <a:endParaRPr lang="en-US"/>
        </a:p>
      </dgm:t>
    </dgm:pt>
    <dgm:pt modelId="{9ADEA774-A6BC-43DF-9BD7-C939B806454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Habilidades para Desenvolvedores Web</a:t>
          </a:r>
          <a:endParaRPr lang="en-US"/>
        </a:p>
      </dgm:t>
    </dgm:pt>
    <dgm:pt modelId="{61EDAC05-0EA6-44A6-8D2F-8B57B264BD2E}" type="parTrans" cxnId="{7EAEEE76-701F-49A8-9CAE-9E9D0F82FFA4}">
      <dgm:prSet/>
      <dgm:spPr/>
      <dgm:t>
        <a:bodyPr/>
        <a:lstStyle/>
        <a:p>
          <a:endParaRPr lang="en-US"/>
        </a:p>
      </dgm:t>
    </dgm:pt>
    <dgm:pt modelId="{FEF7BC0D-A857-4521-8904-CA7BCD66111D}" type="sibTrans" cxnId="{7EAEEE76-701F-49A8-9CAE-9E9D0F82FFA4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77C24612-9B5D-43FE-8D3B-F8BA19442956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Compreender HTML é crucial para qualquer aspirante a desenvolvedor web, permitindo a criação de páginas eficazes e funcionais.</a:t>
          </a:r>
          <a:endParaRPr lang="en-US"/>
        </a:p>
      </dgm:t>
    </dgm:pt>
    <dgm:pt modelId="{50BBA24B-A221-49BA-80F0-2EDEBFA4712E}" type="parTrans" cxnId="{0213ACD7-A266-4AB0-B79C-7B33A876F76E}">
      <dgm:prSet/>
      <dgm:spPr/>
      <dgm:t>
        <a:bodyPr/>
        <a:lstStyle/>
        <a:p>
          <a:endParaRPr lang="en-US"/>
        </a:p>
      </dgm:t>
    </dgm:pt>
    <dgm:pt modelId="{484615AE-594F-4559-8EE0-8F64DD28437A}" type="sibTrans" cxnId="{0213ACD7-A266-4AB0-B79C-7B33A876F76E}">
      <dgm:prSet/>
      <dgm:spPr/>
      <dgm:t>
        <a:bodyPr/>
        <a:lstStyle/>
        <a:p>
          <a:endParaRPr lang="en-US"/>
        </a:p>
      </dgm:t>
    </dgm:pt>
    <dgm:pt modelId="{D6C74BC4-82B0-4E5F-8228-231672271AC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Criação de Páginas Web</a:t>
          </a:r>
          <a:endParaRPr lang="en-US"/>
        </a:p>
      </dgm:t>
    </dgm:pt>
    <dgm:pt modelId="{037C23CE-EC04-4796-B8C1-37177D9BB381}" type="parTrans" cxnId="{EA2CFE68-2E05-4611-A6F0-6642A6C0B687}">
      <dgm:prSet/>
      <dgm:spPr/>
      <dgm:t>
        <a:bodyPr/>
        <a:lstStyle/>
        <a:p>
          <a:endParaRPr lang="en-US"/>
        </a:p>
      </dgm:t>
    </dgm:pt>
    <dgm:pt modelId="{1A64384D-9F28-47C5-8501-8325C2C54EF9}" type="sibTrans" cxnId="{EA2CFE68-2E05-4611-A6F0-6642A6C0B687}">
      <dgm:prSet/>
      <dgm:spPr/>
      <dgm:t>
        <a:bodyPr/>
        <a:lstStyle/>
        <a:p>
          <a:endParaRPr lang="en-US"/>
        </a:p>
      </dgm:t>
    </dgm:pt>
    <dgm:pt modelId="{A0EFEEBB-17A9-4E92-819C-0F15B75ACCC3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As habilidades adquiridas nesta apresentação fornecerão a base para estruturar suas próprias páginas web de maneira eficiente.</a:t>
          </a:r>
          <a:endParaRPr lang="en-US"/>
        </a:p>
      </dgm:t>
    </dgm:pt>
    <dgm:pt modelId="{51258890-D5B4-43F9-A729-F68C4554CA12}" type="parTrans" cxnId="{944032E5-52F2-4C5F-8DDD-43373B8711E1}">
      <dgm:prSet/>
      <dgm:spPr/>
      <dgm:t>
        <a:bodyPr/>
        <a:lstStyle/>
        <a:p>
          <a:endParaRPr lang="en-US"/>
        </a:p>
      </dgm:t>
    </dgm:pt>
    <dgm:pt modelId="{AB449D12-BE4E-4681-931C-B1245B3D7DF9}" type="sibTrans" cxnId="{944032E5-52F2-4C5F-8DDD-43373B8711E1}">
      <dgm:prSet/>
      <dgm:spPr/>
      <dgm:t>
        <a:bodyPr/>
        <a:lstStyle/>
        <a:p>
          <a:endParaRPr lang="en-US"/>
        </a:p>
      </dgm:t>
    </dgm:pt>
    <dgm:pt modelId="{CAAD3F90-1EBD-4357-B3B1-52BE6904A0F2}" type="pres">
      <dgm:prSet presAssocID="{ED7AF5B0-38A2-4510-A887-5302CA55D8C5}" presName="Name0" presStyleCnt="0">
        <dgm:presLayoutVars>
          <dgm:dir/>
          <dgm:resizeHandles val="exact"/>
        </dgm:presLayoutVars>
      </dgm:prSet>
      <dgm:spPr/>
    </dgm:pt>
    <dgm:pt modelId="{2083E521-F632-443D-9AE6-98AFF2CC10CF}" type="pres">
      <dgm:prSet presAssocID="{51A0857F-D25E-4CEB-8FE9-9378CFC259F0}" presName="compNode" presStyleCnt="0"/>
      <dgm:spPr/>
    </dgm:pt>
    <dgm:pt modelId="{7DC2D4D3-7515-47C9-A49D-CFF960080D7C}" type="pres">
      <dgm:prSet presAssocID="{51A0857F-D25E-4CEB-8FE9-9378CFC259F0}" presName="pictRect" presStyleLbl="revTx" presStyleIdx="0" presStyleCnt="6">
        <dgm:presLayoutVars>
          <dgm:chMax val="0"/>
          <dgm:bulletEnabled/>
        </dgm:presLayoutVars>
      </dgm:prSet>
      <dgm:spPr/>
    </dgm:pt>
    <dgm:pt modelId="{337B7322-0B03-4696-9AEF-622414ACA675}" type="pres">
      <dgm:prSet presAssocID="{51A0857F-D25E-4CEB-8FE9-9378CFC259F0}" presName="textRect" presStyleLbl="revTx" presStyleIdx="1" presStyleCnt="6">
        <dgm:presLayoutVars>
          <dgm:bulletEnabled/>
        </dgm:presLayoutVars>
      </dgm:prSet>
      <dgm:spPr/>
    </dgm:pt>
    <dgm:pt modelId="{88E31555-1090-4DB7-812D-6415D1BB1CF5}" type="pres">
      <dgm:prSet presAssocID="{1BD67C6A-F5F1-481D-9C28-83D0A052E6F4}" presName="sibTrans" presStyleLbl="sibTrans2D1" presStyleIdx="0" presStyleCnt="0"/>
      <dgm:spPr/>
    </dgm:pt>
    <dgm:pt modelId="{76FC06D7-492D-495A-B78C-87EB1B73BB3E}" type="pres">
      <dgm:prSet presAssocID="{9ADEA774-A6BC-43DF-9BD7-C939B806454F}" presName="compNode" presStyleCnt="0"/>
      <dgm:spPr/>
    </dgm:pt>
    <dgm:pt modelId="{1739D42E-B540-4511-A654-8BE062C6B7A5}" type="pres">
      <dgm:prSet presAssocID="{9ADEA774-A6BC-43DF-9BD7-C939B806454F}" presName="pictRect" presStyleLbl="revTx" presStyleIdx="2" presStyleCnt="6">
        <dgm:presLayoutVars>
          <dgm:chMax val="0"/>
          <dgm:bulletEnabled/>
        </dgm:presLayoutVars>
      </dgm:prSet>
      <dgm:spPr/>
    </dgm:pt>
    <dgm:pt modelId="{89C03C2A-10AB-4C54-B59C-3BB23F9764C1}" type="pres">
      <dgm:prSet presAssocID="{9ADEA774-A6BC-43DF-9BD7-C939B806454F}" presName="textRect" presStyleLbl="revTx" presStyleIdx="3" presStyleCnt="6">
        <dgm:presLayoutVars>
          <dgm:bulletEnabled/>
        </dgm:presLayoutVars>
      </dgm:prSet>
      <dgm:spPr/>
    </dgm:pt>
    <dgm:pt modelId="{1A93316D-6492-4BB4-9AE7-EC5EADDB2688}" type="pres">
      <dgm:prSet presAssocID="{FEF7BC0D-A857-4521-8904-CA7BCD66111D}" presName="sibTrans" presStyleLbl="sibTrans2D1" presStyleIdx="0" presStyleCnt="0"/>
      <dgm:spPr/>
    </dgm:pt>
    <dgm:pt modelId="{F7FC3243-B566-475E-A8C1-5594C4210AA6}" type="pres">
      <dgm:prSet presAssocID="{D6C74BC4-82B0-4E5F-8228-231672271AC1}" presName="compNode" presStyleCnt="0"/>
      <dgm:spPr/>
    </dgm:pt>
    <dgm:pt modelId="{64A9A51B-7F12-470D-8DAD-CD24E564FD67}" type="pres">
      <dgm:prSet presAssocID="{D6C74BC4-82B0-4E5F-8228-231672271AC1}" presName="pictRect" presStyleLbl="revTx" presStyleIdx="4" presStyleCnt="6">
        <dgm:presLayoutVars>
          <dgm:chMax val="0"/>
          <dgm:bulletEnabled/>
        </dgm:presLayoutVars>
      </dgm:prSet>
      <dgm:spPr/>
    </dgm:pt>
    <dgm:pt modelId="{FB8E6E04-760B-447F-8CDC-85FF098C9391}" type="pres">
      <dgm:prSet presAssocID="{D6C74BC4-82B0-4E5F-8228-231672271AC1}" presName="textRect" presStyleLbl="revTx" presStyleIdx="5" presStyleCnt="6">
        <dgm:presLayoutVars>
          <dgm:bulletEnabled/>
        </dgm:presLayoutVars>
      </dgm:prSet>
      <dgm:spPr/>
    </dgm:pt>
  </dgm:ptLst>
  <dgm:cxnLst>
    <dgm:cxn modelId="{215B3F0B-2C81-45E9-9853-A3180288086C}" type="presOf" srcId="{9ADEA774-A6BC-43DF-9BD7-C939B806454F}" destId="{1739D42E-B540-4511-A654-8BE062C6B7A5}" srcOrd="0" destOrd="0" presId="urn:microsoft.com/office/officeart/2024/3/layout/hArchList1"/>
    <dgm:cxn modelId="{618D820E-4332-4E50-A5B4-BFCD5A6A9AD7}" type="presOf" srcId="{106E2455-ABE6-4043-BC88-BD147815DEB1}" destId="{337B7322-0B03-4696-9AEF-622414ACA675}" srcOrd="0" destOrd="0" presId="urn:microsoft.com/office/officeart/2024/3/layout/hArchList1"/>
    <dgm:cxn modelId="{D442A818-E52C-4BB6-AE14-B2EB6C63B2BD}" type="presOf" srcId="{A0EFEEBB-17A9-4E92-819C-0F15B75ACCC3}" destId="{FB8E6E04-760B-447F-8CDC-85FF098C9391}" srcOrd="0" destOrd="0" presId="urn:microsoft.com/office/officeart/2024/3/layout/hArchList1"/>
    <dgm:cxn modelId="{EA2CFE68-2E05-4611-A6F0-6642A6C0B687}" srcId="{ED7AF5B0-38A2-4510-A887-5302CA55D8C5}" destId="{D6C74BC4-82B0-4E5F-8228-231672271AC1}" srcOrd="2" destOrd="0" parTransId="{037C23CE-EC04-4796-B8C1-37177D9BB381}" sibTransId="{1A64384D-9F28-47C5-8501-8325C2C54EF9}"/>
    <dgm:cxn modelId="{E88E966B-2636-4CD1-8DB3-BCDF5D6C0CA3}" srcId="{51A0857F-D25E-4CEB-8FE9-9378CFC259F0}" destId="{106E2455-ABE6-4043-BC88-BD147815DEB1}" srcOrd="0" destOrd="0" parTransId="{00314D18-9507-4198-9896-2B22B44217B7}" sibTransId="{65869695-002E-4BC7-8A56-1571DBAAC1B3}"/>
    <dgm:cxn modelId="{F1E4734F-0E5C-41D5-B7EC-2A06CA39B22D}" type="presOf" srcId="{ED7AF5B0-38A2-4510-A887-5302CA55D8C5}" destId="{CAAD3F90-1EBD-4357-B3B1-52BE6904A0F2}" srcOrd="0" destOrd="0" presId="urn:microsoft.com/office/officeart/2024/3/layout/hArchList1"/>
    <dgm:cxn modelId="{112DEB73-3C9D-42EF-9ED7-ABD8DA077072}" type="presOf" srcId="{FEF7BC0D-A857-4521-8904-CA7BCD66111D}" destId="{1A93316D-6492-4BB4-9AE7-EC5EADDB2688}" srcOrd="0" destOrd="0" presId="urn:microsoft.com/office/officeart/2024/3/layout/hArchList1"/>
    <dgm:cxn modelId="{7EAEEE76-701F-49A8-9CAE-9E9D0F82FFA4}" srcId="{ED7AF5B0-38A2-4510-A887-5302CA55D8C5}" destId="{9ADEA774-A6BC-43DF-9BD7-C939B806454F}" srcOrd="1" destOrd="0" parTransId="{61EDAC05-0EA6-44A6-8D2F-8B57B264BD2E}" sibTransId="{FEF7BC0D-A857-4521-8904-CA7BCD66111D}"/>
    <dgm:cxn modelId="{CCB9147B-245B-4611-B27E-577913B5EA8E}" type="presOf" srcId="{77C24612-9B5D-43FE-8D3B-F8BA19442956}" destId="{89C03C2A-10AB-4C54-B59C-3BB23F9764C1}" srcOrd="0" destOrd="0" presId="urn:microsoft.com/office/officeart/2024/3/layout/hArchList1"/>
    <dgm:cxn modelId="{BCA898B9-258B-4C4D-970E-12EA6C3050F0}" srcId="{ED7AF5B0-38A2-4510-A887-5302CA55D8C5}" destId="{51A0857F-D25E-4CEB-8FE9-9378CFC259F0}" srcOrd="0" destOrd="0" parTransId="{9D1CF378-3FA7-449A-99A0-000319E132F3}" sibTransId="{1BD67C6A-F5F1-481D-9C28-83D0A052E6F4}"/>
    <dgm:cxn modelId="{0213ACD7-A266-4AB0-B79C-7B33A876F76E}" srcId="{9ADEA774-A6BC-43DF-9BD7-C939B806454F}" destId="{77C24612-9B5D-43FE-8D3B-F8BA19442956}" srcOrd="0" destOrd="0" parTransId="{50BBA24B-A221-49BA-80F0-2EDEBFA4712E}" sibTransId="{484615AE-594F-4559-8EE0-8F64DD28437A}"/>
    <dgm:cxn modelId="{F93393D8-F8C8-4063-A403-DB1A474A41A0}" type="presOf" srcId="{1BD67C6A-F5F1-481D-9C28-83D0A052E6F4}" destId="{88E31555-1090-4DB7-812D-6415D1BB1CF5}" srcOrd="0" destOrd="0" presId="urn:microsoft.com/office/officeart/2024/3/layout/hArchList1"/>
    <dgm:cxn modelId="{597F79DE-4D7C-488C-940B-1E409EB61571}" type="presOf" srcId="{51A0857F-D25E-4CEB-8FE9-9378CFC259F0}" destId="{7DC2D4D3-7515-47C9-A49D-CFF960080D7C}" srcOrd="0" destOrd="0" presId="urn:microsoft.com/office/officeart/2024/3/layout/hArchList1"/>
    <dgm:cxn modelId="{944032E5-52F2-4C5F-8DDD-43373B8711E1}" srcId="{D6C74BC4-82B0-4E5F-8228-231672271AC1}" destId="{A0EFEEBB-17A9-4E92-819C-0F15B75ACCC3}" srcOrd="0" destOrd="0" parTransId="{51258890-D5B4-43F9-A729-F68C4554CA12}" sibTransId="{AB449D12-BE4E-4681-931C-B1245B3D7DF9}"/>
    <dgm:cxn modelId="{33D436EC-773D-4BBA-9583-5C274AFCE38C}" type="presOf" srcId="{D6C74BC4-82B0-4E5F-8228-231672271AC1}" destId="{64A9A51B-7F12-470D-8DAD-CD24E564FD67}" srcOrd="0" destOrd="0" presId="urn:microsoft.com/office/officeart/2024/3/layout/hArchList1"/>
    <dgm:cxn modelId="{F49301AD-20F3-40D0-A7D3-82C04450ECD8}" type="presParOf" srcId="{CAAD3F90-1EBD-4357-B3B1-52BE6904A0F2}" destId="{2083E521-F632-443D-9AE6-98AFF2CC10CF}" srcOrd="0" destOrd="0" presId="urn:microsoft.com/office/officeart/2024/3/layout/hArchList1"/>
    <dgm:cxn modelId="{970A8556-929F-42BF-9761-A08BA4B452DF}" type="presParOf" srcId="{2083E521-F632-443D-9AE6-98AFF2CC10CF}" destId="{7DC2D4D3-7515-47C9-A49D-CFF960080D7C}" srcOrd="0" destOrd="0" presId="urn:microsoft.com/office/officeart/2024/3/layout/hArchList1"/>
    <dgm:cxn modelId="{47159955-4CD2-48A5-BD9E-C99D29E43E83}" type="presParOf" srcId="{2083E521-F632-443D-9AE6-98AFF2CC10CF}" destId="{337B7322-0B03-4696-9AEF-622414ACA675}" srcOrd="1" destOrd="0" presId="urn:microsoft.com/office/officeart/2024/3/layout/hArchList1"/>
    <dgm:cxn modelId="{2ACE3651-0C7F-4E67-9DC3-E505DEFF8896}" type="presParOf" srcId="{CAAD3F90-1EBD-4357-B3B1-52BE6904A0F2}" destId="{88E31555-1090-4DB7-812D-6415D1BB1CF5}" srcOrd="1" destOrd="0" presId="urn:microsoft.com/office/officeart/2024/3/layout/hArchList1"/>
    <dgm:cxn modelId="{C755169D-D255-4E12-B3DB-8B2D14894AA3}" type="presParOf" srcId="{CAAD3F90-1EBD-4357-B3B1-52BE6904A0F2}" destId="{76FC06D7-492D-495A-B78C-87EB1B73BB3E}" srcOrd="2" destOrd="0" presId="urn:microsoft.com/office/officeart/2024/3/layout/hArchList1"/>
    <dgm:cxn modelId="{11354077-8AF6-4D5C-968F-69E91A13D959}" type="presParOf" srcId="{76FC06D7-492D-495A-B78C-87EB1B73BB3E}" destId="{1739D42E-B540-4511-A654-8BE062C6B7A5}" srcOrd="0" destOrd="0" presId="urn:microsoft.com/office/officeart/2024/3/layout/hArchList1"/>
    <dgm:cxn modelId="{0432FA86-0DC8-4D97-BAA6-C4E8851228D5}" type="presParOf" srcId="{76FC06D7-492D-495A-B78C-87EB1B73BB3E}" destId="{89C03C2A-10AB-4C54-B59C-3BB23F9764C1}" srcOrd="1" destOrd="0" presId="urn:microsoft.com/office/officeart/2024/3/layout/hArchList1"/>
    <dgm:cxn modelId="{15C33DD1-A72A-4569-A9B5-AD9F6071149D}" type="presParOf" srcId="{CAAD3F90-1EBD-4357-B3B1-52BE6904A0F2}" destId="{1A93316D-6492-4BB4-9AE7-EC5EADDB2688}" srcOrd="3" destOrd="0" presId="urn:microsoft.com/office/officeart/2024/3/layout/hArchList1"/>
    <dgm:cxn modelId="{71AEBCCA-5493-448D-836F-F2D0E8EB221F}" type="presParOf" srcId="{CAAD3F90-1EBD-4357-B3B1-52BE6904A0F2}" destId="{F7FC3243-B566-475E-A8C1-5594C4210AA6}" srcOrd="4" destOrd="0" presId="urn:microsoft.com/office/officeart/2024/3/layout/hArchList1"/>
    <dgm:cxn modelId="{E7CBAF24-35E5-466F-9F53-7351DB36296E}" type="presParOf" srcId="{F7FC3243-B566-475E-A8C1-5594C4210AA6}" destId="{64A9A51B-7F12-470D-8DAD-CD24E564FD67}" srcOrd="0" destOrd="0" presId="urn:microsoft.com/office/officeart/2024/3/layout/hArchList1"/>
    <dgm:cxn modelId="{91776EFD-B553-499A-9059-68E0C0B8DCA7}" type="presParOf" srcId="{F7FC3243-B566-475E-A8C1-5594C4210AA6}" destId="{FB8E6E04-760B-447F-8CDC-85FF098C9391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7D102D-5085-44D0-980E-4F8D028C2EDD}">
      <dsp:nvSpPr>
        <dsp:cNvPr id="0" name=""/>
        <dsp:cNvSpPr/>
      </dsp:nvSpPr>
      <dsp:spPr>
        <a:xfrm>
          <a:off x="0" y="0"/>
          <a:ext cx="2354806" cy="23548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8" r="18933" b="2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3BB018-F8CE-427C-951B-36B406522583}">
      <dsp:nvSpPr>
        <dsp:cNvPr id="0" name=""/>
        <dsp:cNvSpPr/>
      </dsp:nvSpPr>
      <dsp:spPr>
        <a:xfrm>
          <a:off x="2534806" y="0"/>
          <a:ext cx="4494467" cy="351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/>
            <a:t>Hierarquia de Conteúdo</a:t>
          </a:r>
        </a:p>
      </dsp:txBody>
      <dsp:txXfrm>
        <a:off x="2534806" y="0"/>
        <a:ext cx="4494467" cy="351756"/>
      </dsp:txXfrm>
    </dsp:sp>
    <dsp:sp modelId="{DC14E67E-C02C-492F-B3DA-1960D4BD8B51}">
      <dsp:nvSpPr>
        <dsp:cNvPr id="0" name=""/>
        <dsp:cNvSpPr/>
      </dsp:nvSpPr>
      <dsp:spPr>
        <a:xfrm>
          <a:off x="2534806" y="351756"/>
          <a:ext cx="4494467" cy="2201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Tags de cabeçalho ajudam a definir a hierarquia de conteúdo, facilitando a navegação e compreensão do texto.</a:t>
          </a:r>
        </a:p>
      </dsp:txBody>
      <dsp:txXfrm>
        <a:off x="2534806" y="351756"/>
        <a:ext cx="4494467" cy="2201784"/>
      </dsp:txXfrm>
    </dsp:sp>
    <dsp:sp modelId="{2252CD2F-86EF-442A-ADE6-073C1E93CCCB}">
      <dsp:nvSpPr>
        <dsp:cNvPr id="0" name=""/>
        <dsp:cNvSpPr/>
      </dsp:nvSpPr>
      <dsp:spPr>
        <a:xfrm>
          <a:off x="0" y="2757823"/>
          <a:ext cx="2354806" cy="2354806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4" r="18702" b="-6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4CFD0BD-1A3F-4ABF-B4AA-10F1620ACBAA}">
      <dsp:nvSpPr>
        <dsp:cNvPr id="0" name=""/>
        <dsp:cNvSpPr/>
      </dsp:nvSpPr>
      <dsp:spPr>
        <a:xfrm>
          <a:off x="2534806" y="2757823"/>
          <a:ext cx="4494467" cy="1701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/>
            <a:t>Importância do </a:t>
          </a:r>
          <a:r>
            <a:rPr lang="pt-BR" sz="1800" b="1" kern="1200"/>
            <a:t>é considerado o título mais importante na página, representando o tema principal do conteúdo apresentado.Uso de a Os cabeçalhos a são usados para subdividir o conteúdo, criando uma estrutura organizacional clara.</a:t>
          </a:r>
          <a:endParaRPr lang="pt-BR" sz="1800" kern="1200"/>
        </a:p>
      </dsp:txBody>
      <dsp:txXfrm>
        <a:off x="2534806" y="2757823"/>
        <a:ext cx="4494467" cy="1701384"/>
      </dsp:txXfrm>
    </dsp:sp>
    <dsp:sp modelId="{646ABFFA-773A-4B27-986D-06540447E0B1}">
      <dsp:nvSpPr>
        <dsp:cNvPr id="0" name=""/>
        <dsp:cNvSpPr/>
      </dsp:nvSpPr>
      <dsp:spPr>
        <a:xfrm>
          <a:off x="2534806" y="4459208"/>
          <a:ext cx="4494467" cy="852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C2D4D3-7515-47C9-A49D-CFF960080D7C}">
      <dsp:nvSpPr>
        <dsp:cNvPr id="0" name=""/>
        <dsp:cNvSpPr/>
      </dsp:nvSpPr>
      <dsp:spPr>
        <a:xfrm>
          <a:off x="0" y="0"/>
          <a:ext cx="3377565" cy="602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/>
            <a:t>Fundamentos do HTML</a:t>
          </a:r>
          <a:endParaRPr lang="en-US" sz="1800" kern="1200"/>
        </a:p>
      </dsp:txBody>
      <dsp:txXfrm>
        <a:off x="0" y="0"/>
        <a:ext cx="3377565" cy="602934"/>
      </dsp:txXfrm>
    </dsp:sp>
    <dsp:sp modelId="{337B7322-0B03-4696-9AEF-622414ACA675}">
      <dsp:nvSpPr>
        <dsp:cNvPr id="0" name=""/>
        <dsp:cNvSpPr/>
      </dsp:nvSpPr>
      <dsp:spPr>
        <a:xfrm>
          <a:off x="0" y="602934"/>
          <a:ext cx="3377565" cy="1892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HTML é a linguagem de marcação essencial para a construção de páginas web, formando a estrutura básica de qualquer site.</a:t>
          </a:r>
          <a:endParaRPr lang="en-US" sz="1400" kern="1200"/>
        </a:p>
      </dsp:txBody>
      <dsp:txXfrm>
        <a:off x="0" y="602934"/>
        <a:ext cx="3377565" cy="1892815"/>
      </dsp:txXfrm>
    </dsp:sp>
    <dsp:sp modelId="{1739D42E-B540-4511-A654-8BE062C6B7A5}">
      <dsp:nvSpPr>
        <dsp:cNvPr id="0" name=""/>
        <dsp:cNvSpPr/>
      </dsp:nvSpPr>
      <dsp:spPr>
        <a:xfrm>
          <a:off x="3715321" y="0"/>
          <a:ext cx="3377565" cy="602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/>
            <a:t>Habilidades para Desenvolvedores Web</a:t>
          </a:r>
          <a:endParaRPr lang="en-US" sz="1800" kern="1200"/>
        </a:p>
      </dsp:txBody>
      <dsp:txXfrm>
        <a:off x="3715321" y="0"/>
        <a:ext cx="3377565" cy="602934"/>
      </dsp:txXfrm>
    </dsp:sp>
    <dsp:sp modelId="{89C03C2A-10AB-4C54-B59C-3BB23F9764C1}">
      <dsp:nvSpPr>
        <dsp:cNvPr id="0" name=""/>
        <dsp:cNvSpPr/>
      </dsp:nvSpPr>
      <dsp:spPr>
        <a:xfrm>
          <a:off x="3715321" y="602934"/>
          <a:ext cx="3377565" cy="1892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Compreender HTML é crucial para qualquer aspirante a desenvolvedor web, permitindo a criação de páginas eficazes e funcionais.</a:t>
          </a:r>
          <a:endParaRPr lang="en-US" sz="1400" kern="1200"/>
        </a:p>
      </dsp:txBody>
      <dsp:txXfrm>
        <a:off x="3715321" y="602934"/>
        <a:ext cx="3377565" cy="1892815"/>
      </dsp:txXfrm>
    </dsp:sp>
    <dsp:sp modelId="{64A9A51B-7F12-470D-8DAD-CD24E564FD67}">
      <dsp:nvSpPr>
        <dsp:cNvPr id="0" name=""/>
        <dsp:cNvSpPr/>
      </dsp:nvSpPr>
      <dsp:spPr>
        <a:xfrm>
          <a:off x="7430643" y="0"/>
          <a:ext cx="3377565" cy="602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/>
            <a:t>Criação de Páginas Web</a:t>
          </a:r>
          <a:endParaRPr lang="en-US" sz="1800" kern="1200"/>
        </a:p>
      </dsp:txBody>
      <dsp:txXfrm>
        <a:off x="7430643" y="0"/>
        <a:ext cx="3377565" cy="602934"/>
      </dsp:txXfrm>
    </dsp:sp>
    <dsp:sp modelId="{FB8E6E04-760B-447F-8CDC-85FF098C9391}">
      <dsp:nvSpPr>
        <dsp:cNvPr id="0" name=""/>
        <dsp:cNvSpPr/>
      </dsp:nvSpPr>
      <dsp:spPr>
        <a:xfrm>
          <a:off x="7430643" y="602934"/>
          <a:ext cx="3377565" cy="1892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As habilidades adquiridas nesta apresentação fornecerão a base para estruturar suas próprias páginas web de maneira eficiente.</a:t>
          </a:r>
          <a:endParaRPr lang="en-US" sz="1400" kern="1200"/>
        </a:p>
      </dsp:txBody>
      <dsp:txXfrm>
        <a:off x="7430643" y="602934"/>
        <a:ext cx="3377565" cy="18928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verticalVisualTextBlock1">
  <dgm:title val="Vertical Visual Text Blocks"/>
  <dgm:desc val="Pictures with short bits of text with formatted headers. Use as an easier-to-read alternative to a bulleted list."/>
  <dgm:catLst>
    <dgm:cat type="picture" pri="1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Root">
    <dgm:varLst>
      <dgm:dir/>
      <dgm:resizeHandles val="exact"/>
    </dgm:varLst>
    <dgm:choose name="BasedOnLanguageDirection">
      <dgm:if name="LeftToRight" func="var" arg="dir" op="equ" val="norm">
        <dgm:alg type="lin">
          <dgm:param type="linDir" val="fromT"/>
          <dgm:param type="vertAlign" val="t"/>
          <dgm:param type="horzAlign" val="l"/>
        </dgm:alg>
      </dgm:if>
      <dgm:else name="RightToLeft">
        <dgm:alg type="lin">
          <dgm:param type="linDir" val="fromT"/>
          <dgm:param type="vertAlign" val="t"/>
          <dgm:param type="horzAlign" val="r"/>
        </dgm:alg>
      </dgm:else>
    </dgm:choose>
    <dgm:presOf/>
    <dgm:constrLst>
      <dgm:constr type="primFontSz" for="des" forName="Subtitle" op="equ" val="18"/>
      <dgm:constr type="primFontSz" for="des" forName="Description" refType="primFontSz" refFor="des" refForName="Subtitle" op="equ" fact="0.77"/>
      <dgm:constr type="w" for="ch" forName="Composite" refType="w"/>
      <dgm:constr type="h" for="ch" forName="Composite" refType="h"/>
      <dgm:constr type="h" for="ch" forName="sibTrans" refType="h" refFor="ch" refForName="Composite" fact="0.08"/>
      <dgm:constr type="sp" refType="w" refFor="ch" refForName="Composite" op="equ" fact="0.1"/>
    </dgm:constrLst>
    <dgm:ruleLst/>
    <dgm:forEach name="DirectChildrenOfRoot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Picture" refType="w" fact="0.335"/>
          <dgm:constr type="h" for="ch" forName="Picture" refType="w" refFor="ch" refForName="Picture" op="equ"/>
          <dgm:constr type="h" for="ch" forName="Picture" refType="h" op="lte"/>
          <dgm:constr type="l" for="ch" forName="Subtitle" refType="r" refFor="ch" refForName="Picture"/>
          <dgm:constr type="lOff" for="ch" forName="Subtitle" val="5"/>
          <dgm:constr type="h" for="ch" forName="Subtitle" refType="h" fact="0.1"/>
          <dgm:constr type="t" for="ch" forName="Description" refType="b" refFor="ch" refForName="Subtitle"/>
          <dgm:constr type="l" for="ch" forName="Description" refType="r" refFor="ch" refForName="Picture"/>
          <dgm:constr type="lOff" for="ch" forName="Description" val="5"/>
        </dgm:constrLst>
        <dgm:ruleLst/>
        <dgm:layoutNode name="Picture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ubtitle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SubtitleConstraintsBasedOnLanguageDirection">
            <dgm:if name="SubtitleIsLeftToRight" func="var" arg="dir" op="equ" val="norm">
              <dgm:constrLst>
                <dgm:constr type="h" refType="w" op="lte" fact="0.4"/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SubtitleIsRightToLeft">
              <dgm:constrLst>
                <dgm:constr type="h" refType="w" op="lte" fact="0.4"/>
                <dgm:constr type="rMarg"/>
                <dgm:constr type="lMarg" refType="primFontSz" fact="0.1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Description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DescriptionConstraintsBasedOnLanguageDirection">
            <dgm:if name="DescriptionIsLeftToRight" func="var" arg="dir" op="equ" val="norm">
              <dgm:constrLst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DescriptionIsRightToLeft">
              <dgm:constrLst>
                <dgm:constr type="lMarg" refType="primFontSz" fact="0.1"/>
                <dgm:constr type="rMarg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0FE4C-B305-4E87-BE6F-585858E4E57D}" type="datetimeFigureOut">
              <a:rPr lang="pt-BR" smtClean="0"/>
              <a:t>17/02/2025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69B9BC-1D00-4629-A4D5-FCC5340C7CC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7354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Os conteúdos gerados pela IA podem estar incorretos.
---
Nesta apresentação, vamos explorar o HTML, a linguagem de marcação fundamental da web. Veremos sua definição, estrutura, elementos essenciais e boas práticas. Ao final, você estará mais preparado para criar e entender documentos HTML.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F5252-357E-480D-AC6C-48BF194D8958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8358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Vamos analisar um exemplo de um documento HTML básico, identificando as diferentes partes e sua função. Isso ajudará a solidificar nossa compreensão da estrutura e como cada elemento se encaixa.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F5252-357E-480D-AC6C-48BF194D8958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9651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Existem várias tags HTML que são usadas com frequência para formatar e estruturar conteúdo. Nesta seção, discutiremos algumas das mais comuns, como títulos, parágrafos, links e imagens.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F5252-357E-480D-AC6C-48BF194D8958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1546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As tags de cabeçalho &lt;h1&gt; a &lt;h6&gt; são usadas para definir a hierarquia do conteúdo. &lt;h1&gt; é o título principal, enquanto &lt;h2&gt; a &lt;h6&gt; são usados para subtítulos e seções, ajudando na organização e na legibilidade do texto.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F5252-357E-480D-AC6C-48BF194D8958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5691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tag &lt;p&gt; é utilizada para definir parágrafos de texto. É uma das tags mais comuns e ajuda a separar o texto em blocos, melhorando a legibilidade e a estrutura geral do conteúdo da página.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F5252-357E-480D-AC6C-48BF194D8958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9183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tag &lt;a&gt; é usada para criar links que permitem a navegação entre páginas ou para outros recursos. Também pode ser usada para âncoras que direcionam para locais específicos dentro de uma mesma página.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F5252-357E-480D-AC6C-48BF194D8958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982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tag &lt;img&gt; é utilizada para incorporar imagens nas páginas web. Ela permite especificar o caminho da imagem, seu tamanho e algumas descrições que são importantes para acessibilidade.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F5252-357E-480D-AC6C-48BF194D8958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52575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HTML oferece várias tags para formatar o texto, permitindo que você destaque partes do conteúdo. Nesta seção, vamos discutir essas tags e como utilizá-las para melhorar a apresentação do texto.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F5252-357E-480D-AC6C-48BF194D8958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34941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As tags de formatação como &lt;b&gt; para negrito, &lt;i&gt; para itálico e &lt;u&gt; para sublinhado ajudam a enfatizar partes do texto. &lt;strong&gt; e &lt;em&gt; são usadas semanticamente para indicar ênfase forte e leve, respectivamente.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F5252-357E-480D-AC6C-48BF194D8958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54315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As tags &lt;ol&gt; para listas ordenadas e &lt;ul&gt; para listas não ordenadas permitem organizar conteúdo em formato de lista. Cada item da lista é definido pela tag &lt;li&gt;, melhorando a clareza e a apresentação do conteúdo.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F5252-357E-480D-AC6C-48BF194D8958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35784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As tags &lt;blockquote&gt; e &lt;code&gt; são usadas para formatar citações e trechos de código, respectivamente. Isso é importante para a apresentação de conteúdo textual de forma que seja facilmente reconhecível pelo leitor.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F5252-357E-480D-AC6C-48BF194D8958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0713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Começaremos definindo o que é HTML e sua importância na construção de páginas web. Em seguida, abordaremos a estrutura básica de um documento HTML e os elementos e tags mais comuns. Também exploraremos como formatar texto e trabalhar com tabelas e formulários, finalizando com boas práticas e recursos adicionais.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F5252-357E-480D-AC6C-48BF194D8958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10953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Tabelas e formulários são elementos essenciais para a interação e apresentação de dados na web. Vamos explorar como criar tabelas e usar elementos de formulários para coletar informações dos usuários.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F5252-357E-480D-AC6C-48BF194D8958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16742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tag &lt;table&gt; inicia a criação de uma tabela, enquanto &lt;tr&gt; define linhas, &lt;td&gt; define células de dados e &lt;th&gt; define cabeçalhos. Vamos ver como esses elementos se combinam para apresentar dados de forma estruturada.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F5252-357E-480D-AC6C-48BF194D8958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404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Os formulários são criados com a tag &lt;form&gt;, e dentro dele, usamos tags como &lt;input&gt; para campos de entrada, &lt;label&gt; para rótulos e &lt;textarea&gt; para áreas de texto. Essas tags são fundamentais para interagir com os usuários.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F5252-357E-480D-AC6C-48BF194D8958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1709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Os formulários podem ser enviados para um servidor ou processados localmente. A validação é crucial para garantir que os dados inseridos sejam corretos e seguros. Vamos discutir métodos de validação e envio eficazes.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F5252-357E-480D-AC6C-48BF194D8958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55046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Para finalizar, falaremos sobre boas práticas ao escrever HTML, como organização e comentários, além de recursos adicionais para quem deseja aprofundar seus conhecimentos na linguagem HTML.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F5252-357E-480D-AC6C-48BF194D8958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54208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validação de código HTML é crucial para garantir que seu documento esteja livre de erros e compatível com os padrões da web. Ferramentas de validação ajudam a identificar problemas que podem afetar a exibição do seu site.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F5252-357E-480D-AC6C-48BF194D8958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99156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Acessibilidade é fundamental para garantir que todos, incluindo pessoas com deficiência, possam acessar seu conteúdo. Além disso, boas práticas de SEO ajudam seu site a ser encontrado nos motores de busca. Vamos discutir como HTML pode impactar esses aspectos.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F5252-357E-480D-AC6C-48BF194D8958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05935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Existem muitos recursos online gratuitos e pagos para aprender HTML, desde tutoriais interativos até cursos em vídeo. Vamos destacar algumas plataformas recomendadas onde você pode expandir seu conhecimento sobre HTML.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F5252-357E-480D-AC6C-48BF194D8958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35312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HTML é a base fundamental da web e compreender seus conceitos e estrutura é essencial para qualquer aspirante a desenvolvedor web. Com as habilidades adquiridas nesta apresentação, você estará melhor preparado para começar a criar e estruturar suas próprias páginas web.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F5252-357E-480D-AC6C-48BF194D8958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0308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HTML, ou HyperText Markup Language, é a linguagem padrão para criar e estruturar conteúdo na web. É essencial para a construção de páginas web, oferecendo a estrutura fundamental para textos, imagens e links. Vamos entender sua evolução e relevância no contexto atual da internet.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F5252-357E-480D-AC6C-48BF194D8958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873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HTML é uma linguagem de marcação que permite estruturar conteúdo na web. Seu principal propósito é fornecer uma forma de organizar e apresentar informações em documentos que podem ser lidos por navegadores, permitindo a interação do usuário.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F5252-357E-480D-AC6C-48BF194D8958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8385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Desde sua criação em 1991 por Tim Berners-Lee, o HTML evoluiu significativamente. Passou por várias versões, cada uma introduzindo novas funcionalidades e melhorias, culminando no HTML5, que trouxe recursos multimídia e melhor suporte para dispositivos móveis.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F5252-357E-480D-AC6C-48BF194D8958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4124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HTML é a base de todas as páginas da web. Sem HTML, não haveria estrutura para os conteúdos, tornando-o uma habilidade essencial para desenvolvedores web. Compreender HTML é o primeiro passo para o design e a criação de sites eficazes.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F5252-357E-480D-AC6C-48BF194D8958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4461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Todo documento HTML segue uma estrutura básica que inclui elementos essenciais como o doctype, que define a versão do HTML, e as tags &lt;html&gt;, &lt;head&gt; e &lt;body&gt;, que organizam o conteúdo da página. Vamos detalhar cada um desses elementos.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F5252-357E-480D-AC6C-48BF194D8958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2633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 &lt;!DOCTYPE&gt; informa ao navegador qual versão do HTML está sendo usada. A tag &lt;html&gt; contém todo o conteúdo da página, &lt;head&gt; abriga metadados e links para estilos, enquanto &lt;body&gt; contém o conteúdo visível ao usuário, como textos e imagens.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F5252-357E-480D-AC6C-48BF194D8958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2093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tag &lt;title&gt; define o título da página, que aparece na aba do navegador e nos resultados de busca. As tags &lt;meta&gt; fornecem informações sobre a página, como descrição e palavras-chave, que são importantes para SEO.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F5252-357E-480D-AC6C-48BF194D8958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8249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111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36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527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313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498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2/17/2025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584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2/17/2025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78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2/17/2025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0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2/17/2025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2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2/17/2025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469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2/17/2025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168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983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4" name="Imagem 3" descr="Codificação de programa em uma tela de computador">
            <a:extLst>
              <a:ext uri="{FF2B5EF4-FFF2-40B4-BE49-F238E27FC236}">
                <a16:creationId xmlns:a16="http://schemas.microsoft.com/office/drawing/2014/main" id="{A3D11D22-D656-4C0F-A851-6903E9D8D6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94" b="14937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6136311-C81B-47C5-AE0A-5641A5A595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6600" y="1066800"/>
            <a:ext cx="4681728" cy="4724400"/>
          </a:xfrm>
          <a:prstGeom prst="rect">
            <a:avLst/>
          </a:prstGeom>
          <a:solidFill>
            <a:schemeClr val="bg1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87C46CA-41E0-BD95-9F30-46CD805B8D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9722" y="1562101"/>
            <a:ext cx="3884568" cy="2738530"/>
          </a:xfrm>
        </p:spPr>
        <p:txBody>
          <a:bodyPr anchor="t">
            <a:normAutofit/>
          </a:bodyPr>
          <a:lstStyle/>
          <a:p>
            <a:r>
              <a:rPr lang="pt-BR" sz="4800"/>
              <a:t>Introdução ao HTML para Iniciantes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22F141B-F9F0-9DC5-67E6-28A41E14C3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9722" y="4321622"/>
            <a:ext cx="3813048" cy="94183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pt-BR" sz="1600"/>
              <a:t>Aprenda os fundamentos da linguagem de marcação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C73A33-65FF-41A9-A3B0-006753CD1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9619035" y="3435440"/>
            <a:ext cx="0" cy="46908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513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Ventilador Columbine no jardim">
            <a:extLst>
              <a:ext uri="{FF2B5EF4-FFF2-40B4-BE49-F238E27FC236}">
                <a16:creationId xmlns:a16="http://schemas.microsoft.com/office/drawing/2014/main" id="{ABF84DF1-CFF4-4DEA-B0E6-A7E3288D17E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8917" r="16077"/>
          <a:stretch/>
        </p:blipFill>
        <p:spPr>
          <a:xfrm>
            <a:off x="7776429" y="914400"/>
            <a:ext cx="4414591" cy="535710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025DBA-8780-9CA0-2826-FF6E3BD1A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774468" y="6271515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427A99A5-7E17-2AC8-77B2-F8153DFF9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6291472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Estrutura de um documento exemplo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A801849-F3E5-1967-DC35-0B65831BE3B2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40080" y="2176036"/>
            <a:ext cx="6291472" cy="4123944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Elementos Básicos do HTML</a:t>
            </a:r>
          </a:p>
          <a:p>
            <a:pPr marL="0" lvl="1" indent="0">
              <a:buNone/>
            </a:pPr>
            <a:r>
              <a:rPr lang="pt-BR" sz="1400"/>
              <a:t>Um documento HTML é composto por elementos essenciais como tags, atributos e conteúdo que definem a estrutura da página.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Função das Tags</a:t>
            </a:r>
          </a:p>
          <a:p>
            <a:pPr marL="0" lvl="1" indent="0">
              <a:buNone/>
            </a:pPr>
            <a:r>
              <a:rPr lang="pt-BR" sz="1400"/>
              <a:t>Cada tag HTML tem uma função específica, como definir cabeçalhos, parágrafos, links e imagens dentro da página.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Estrutura do Documento</a:t>
            </a:r>
          </a:p>
          <a:p>
            <a:pPr marL="0" lvl="1" indent="0">
              <a:buNone/>
            </a:pPr>
            <a:r>
              <a:rPr lang="pt-BR" sz="1400"/>
              <a:t>A estrutura de um documento HTML é organizada em seções principais, como o cabeçalho, corpo e rodapé, que ajudam na organização do conteúdo.</a:t>
            </a:r>
          </a:p>
        </p:txBody>
      </p:sp>
    </p:spTree>
    <p:extLst>
      <p:ext uri="{BB962C8B-B14F-4D97-AF65-F5344CB8AC3E}">
        <p14:creationId xmlns:p14="http://schemas.microsoft.com/office/powerpoint/2010/main" val="22354176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6B9231A-B34B-4A29-A6AC-532E1EE8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11A005-2A40-6320-D9BC-551B70C6B0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219" y="1115844"/>
            <a:ext cx="7680960" cy="4631911"/>
          </a:xfrm>
        </p:spPr>
        <p:txBody>
          <a:bodyPr anchor="b">
            <a:normAutofit/>
          </a:bodyPr>
          <a:lstStyle/>
          <a:p>
            <a:r>
              <a:rPr lang="pt-BR" sz="6500"/>
              <a:t>Elementos e tags HTML comuns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C0BBAA-A5EC-5D5D-32E6-9F7EA6048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131" y="6268313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6447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53AE3C-AC4F-907C-B473-B9A30D215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80A3BB-3B30-C9A6-1875-D585B5380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3412998" cy="1839433"/>
          </a:xfrm>
        </p:spPr>
        <p:txBody>
          <a:bodyPr>
            <a:normAutofit/>
          </a:bodyPr>
          <a:lstStyle/>
          <a:p>
            <a:r>
              <a:rPr lang="pt-BR" sz="3600"/>
              <a:t>&lt;h1&gt; a &lt;h6&gt;: Títulos e cabeçalhos</a:t>
            </a:r>
          </a:p>
        </p:txBody>
      </p:sp>
      <p:graphicFrame>
        <p:nvGraphicFramePr>
          <p:cNvPr id="4" name="Espaço Reservado para Conteúdo 4">
            <a:extLst>
              <a:ext uri="{FF2B5EF4-FFF2-40B4-BE49-F238E27FC236}">
                <a16:creationId xmlns:a16="http://schemas.microsoft.com/office/drawing/2014/main" id="{527FBCCB-A12A-4241-9383-BC019AFF5E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7785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VisualTitledTextBox"/>
                  </p202:designTagLst>
                </p202:designPr>
              </p:ext>
            </p:extLst>
          </p:nvPr>
        </p:nvGraphicFramePr>
        <p:xfrm>
          <a:off x="4632670" y="1014984"/>
          <a:ext cx="7029274" cy="5314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5425691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Lata de refrigerante">
            <a:extLst>
              <a:ext uri="{FF2B5EF4-FFF2-40B4-BE49-F238E27FC236}">
                <a16:creationId xmlns:a16="http://schemas.microsoft.com/office/drawing/2014/main" id="{B858FD0C-A95A-4C32-A164-516BF493DD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9933" r="28819" b="1"/>
          <a:stretch/>
        </p:blipFill>
        <p:spPr>
          <a:xfrm>
            <a:off x="20" y="914399"/>
            <a:ext cx="4416532" cy="535352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67922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861D90DC-1559-089F-D389-68743A179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914400"/>
            <a:ext cx="6501810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&lt;p&gt;: Parágrafos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0925EC4-91FE-282C-B111-F217C9655D7E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029200" y="2176036"/>
            <a:ext cx="6501810" cy="4121885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Definição da Tag </a:t>
            </a:r>
          </a:p>
          <a:p>
            <a:pPr marL="0" lvl="1" indent="0">
              <a:buNone/>
            </a:pPr>
            <a:r>
              <a:rPr lang="pt-BR" sz="1400"/>
              <a:t>A tag é fundamental na estruturação de textos, definindo parágrafos e melhorando a organização do conteúdo.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Melhorando a Legibilidade</a:t>
            </a:r>
          </a:p>
          <a:p>
            <a:pPr marL="0" lvl="1" indent="0">
              <a:buNone/>
            </a:pPr>
            <a:r>
              <a:rPr lang="pt-BR" sz="1400"/>
              <a:t>Utilizar a tag ajuda a separar textos em blocos, facilitando a leitura e a compreensão do conteúdo.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Estrutura do Conteúdo</a:t>
            </a:r>
          </a:p>
          <a:p>
            <a:pPr marL="0" lvl="1" indent="0">
              <a:buNone/>
            </a:pPr>
            <a:r>
              <a:rPr lang="pt-BR" sz="1400"/>
              <a:t>A estrutura adequada do conteúdo, com a tag , é essencial para uma apresentação eficaz em páginas web.</a:t>
            </a:r>
          </a:p>
        </p:txBody>
      </p:sp>
    </p:spTree>
    <p:extLst>
      <p:ext uri="{BB962C8B-B14F-4D97-AF65-F5344CB8AC3E}">
        <p14:creationId xmlns:p14="http://schemas.microsoft.com/office/powerpoint/2010/main" val="11131887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Close-up da cadeia">
            <a:extLst>
              <a:ext uri="{FF2B5EF4-FFF2-40B4-BE49-F238E27FC236}">
                <a16:creationId xmlns:a16="http://schemas.microsoft.com/office/drawing/2014/main" id="{55345AEF-2245-42D0-A108-7CD6A956F6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t="5696"/>
          <a:stretch/>
        </p:blipFill>
        <p:spPr>
          <a:xfrm>
            <a:off x="20" y="535709"/>
            <a:ext cx="8229580" cy="582064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C7985C-B0C3-CC50-E86A-B5EBA40E0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" y="6359240"/>
            <a:ext cx="82296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588461D9-A6F3-855D-F091-5331E8991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9126" y="979051"/>
            <a:ext cx="2811879" cy="180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&lt;a&gt;: Links e âncoras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EA29AEA-4AB6-CB0F-8335-083F77ABFA2A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719128" y="2922624"/>
            <a:ext cx="2811880" cy="3409950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Criação de Links</a:t>
            </a:r>
          </a:p>
          <a:p>
            <a:pPr marL="0" lvl="1" indent="0">
              <a:buNone/>
            </a:pPr>
            <a:r>
              <a:rPr lang="pt-BR" sz="1400"/>
              <a:t>A tag é uma ferramenta essencial que permite a criação de links para navegar entre diferentes páginas da web.Uso de ÂncorasAlém de links, a tag pode ser utilizada para âncoras, levando o usuário a seções específicas dentro de uma mesma página.</a:t>
            </a:r>
          </a:p>
        </p:txBody>
      </p:sp>
    </p:spTree>
    <p:extLst>
      <p:ext uri="{BB962C8B-B14F-4D97-AF65-F5344CB8AC3E}">
        <p14:creationId xmlns:p14="http://schemas.microsoft.com/office/powerpoint/2010/main" val="6141636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um programador está depurando seu código (o código é espelhado horizontalmente)&#10;&#10;Veja mais arquivos semelhantes:&#10;[url=search/portfolio/248175/?facets={%2235%22:%5B%22technology%22,%22OR%20computer%22,%22OR%20camera%22,%22OR%20internet%22%5D,%229%22:0,%2230%22:%22100%22}][img]http://www.photonullplus.de/misc/istock/istock-thumb-tech.jpg[/img][/url] [url=search/portfolio/248175/?facets={%2235%22:%5B%22job%22,%22OR%20work%22,%22OR%20messenger%22%5D,%229%22:0,%2230%22:%22100%22}][img]http://www.photonullplus.de/misc/istock/istock-thumb-jobs.jpg[/img][/url]&#10;&#10;[url=file_closeup.php?id=9924417][img]file_thumbview_approve.php?size=1&amp;id=9924417[/img][/url] [url=file_closeup.php?id=9880384][img]file_thumbview_approve.php?size=1&amp;id=9880384[/img][/url] [url=file_closeup.php?id=9880369][img]file_thumbview_approve.php?size=1&amp;id=9880369[/img][/url] [url=file_closeup.php?id=9880343][img]file_thumbview_approve.php?size=1&amp;id=9880343[/img][/url] [url=file_closeup.php?id=9880317][img]file_thumbview_approve.php?size=1&amp;id=9880317[/img][/url] [url=file_ closeup.php?id=9422617][img]file_thumbview_approve.php?size=1&amp;id=9422617[/img][/url] [url=file_closeup.php?id=9422623][img]file_thumbview_approve.php?size=1&amp;id=9422623[/img][/url] [url=file_closeup.php?id=16508469][img]file_thumbview_approve.php?size=1&amp;id=16508469[/img][/url] [url=file_closeup.php?id=16863859][img]file_thumbview_approve.php?size=1&amp;id=16863859[/img][/url] [url=file_closeup.php?id=16863845][img]file_thumbview_approve.php?size=1&amp;id=16863845[/img][/url] [url=file_closeup.php?id=17323807][img]file_thumbview_approve.php?size=1&amp;id=17323807[/img][/url] [url=file_closeup.php?id=17323693][img]file_thumbview_approve.php?size=1&amp;id=17323693[/img][/url] [url=file_closeup.php?id=18279006][img]file_thumbview_approve.php?size=1&amp;id=18279006[/img][/url] [url=file_closeup.php?id=18279019][img]file_thumbview_approve.php?size=1&amp;id=18279019[/img][/url]">
            <a:extLst>
              <a:ext uri="{FF2B5EF4-FFF2-40B4-BE49-F238E27FC236}">
                <a16:creationId xmlns:a16="http://schemas.microsoft.com/office/drawing/2014/main" id="{4FA653DF-5F81-4576-8C30-C396B814FE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7841" r="7093" b="2"/>
          <a:stretch/>
        </p:blipFill>
        <p:spPr>
          <a:xfrm>
            <a:off x="20" y="914399"/>
            <a:ext cx="4416532" cy="535352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67922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61DE01FC-AE89-4439-B265-6B7179758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914400"/>
            <a:ext cx="6501810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&lt;img&gt;: Imagens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C1A58EA-9DD0-0EDA-796F-C701BC27ADFE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029200" y="2176036"/>
            <a:ext cx="6501810" cy="4121885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Incorporação de Imagens</a:t>
            </a:r>
          </a:p>
          <a:p>
            <a:pPr marL="0" lvl="1" indent="0">
              <a:buNone/>
            </a:pPr>
            <a:r>
              <a:rPr lang="pt-BR" sz="1400"/>
              <a:t>A tag é fundamental para incorporar imagens em páginas web, melhorando a experiência visual dos usuários.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Especificação de Caminho</a:t>
            </a:r>
          </a:p>
          <a:p>
            <a:pPr marL="0" lvl="1" indent="0">
              <a:buNone/>
            </a:pPr>
            <a:r>
              <a:rPr lang="pt-BR" sz="1400"/>
              <a:t>É possível especificar o caminho da imagem usando o atributo 'src', indicando onde a imagem está localizada.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Acessibilidade</a:t>
            </a:r>
          </a:p>
          <a:p>
            <a:pPr marL="0" lvl="1" indent="0">
              <a:buNone/>
            </a:pPr>
            <a:r>
              <a:rPr lang="pt-BR" sz="1400"/>
              <a:t>Incluir descrições através do atributo 'alt' é essencial para a acessibilidade, ajudando usuários com deficiência visual.</a:t>
            </a:r>
          </a:p>
        </p:txBody>
      </p:sp>
    </p:spTree>
    <p:extLst>
      <p:ext uri="{BB962C8B-B14F-4D97-AF65-F5344CB8AC3E}">
        <p14:creationId xmlns:p14="http://schemas.microsoft.com/office/powerpoint/2010/main" val="42563167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6B9231A-B34B-4A29-A6AC-532E1EE8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726CEF-A477-556F-CB64-EF87FE7231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219" y="1115844"/>
            <a:ext cx="7680960" cy="4631911"/>
          </a:xfrm>
        </p:spPr>
        <p:txBody>
          <a:bodyPr anchor="b">
            <a:normAutofit/>
          </a:bodyPr>
          <a:lstStyle/>
          <a:p>
            <a:r>
              <a:rPr lang="pt-BR" sz="6500"/>
              <a:t>Formatação de texto com HTML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C0BBAA-A5EC-5D5D-32E6-9F7EA6048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131" y="6268313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7828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tiro de palavra emprestado">
            <a:extLst>
              <a:ext uri="{FF2B5EF4-FFF2-40B4-BE49-F238E27FC236}">
                <a16:creationId xmlns:a16="http://schemas.microsoft.com/office/drawing/2014/main" id="{0BC222AA-DF88-4246-AD54-8B3CBC6329E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8053" r="10643" b="2"/>
          <a:stretch/>
        </p:blipFill>
        <p:spPr>
          <a:xfrm>
            <a:off x="5671128" y="914399"/>
            <a:ext cx="6520872" cy="535352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025DBA-8780-9CA0-2826-FF6E3BD1A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672328" y="6267921"/>
            <a:ext cx="6519672" cy="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A57F0E7D-B607-4487-9F4E-AED68E66A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914400"/>
            <a:ext cx="4261104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Tags de formatação: &lt;b&gt;, &lt;i&gt;, &lt;u&gt;, &lt;strong&gt;, &lt;em&gt;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EAD7016-449E-7C5B-637F-9705DB71CB58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40079" y="2176036"/>
            <a:ext cx="4261104" cy="4121887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Uso de Negrito</a:t>
            </a:r>
          </a:p>
          <a:p>
            <a:pPr marL="0" lvl="1" indent="0">
              <a:buNone/>
            </a:pPr>
            <a:r>
              <a:rPr lang="pt-BR" sz="1400"/>
              <a:t>A tag </a:t>
            </a:r>
            <a:r>
              <a:rPr lang="pt-BR" sz="1400" b="1"/>
              <a:t>é usada para tornar partes do texto em negrito, destacando informações importantes.Uso de ItálicoA tag </a:t>
            </a:r>
            <a:r>
              <a:rPr lang="pt-BR" sz="1400" b="1" i="1"/>
              <a:t>é empregada para criar texto em itálico, frequentemente utilizado para títulos ou ênfases.Uso de SublinhadoA tag </a:t>
            </a:r>
            <a:r>
              <a:rPr lang="pt-BR" sz="1400" b="1" i="1" u="sng"/>
              <a:t>serve para sublinhar texto, que pode ser útil para destacar informações.Ênfase SemânticaAs tags e indicam ênfase forte e leve, respectivamente, ajudando na interpretação do texto.</a:t>
            </a:r>
            <a:endParaRPr lang="pt-BR" sz="1400"/>
          </a:p>
        </p:txBody>
      </p:sp>
    </p:spTree>
    <p:extLst>
      <p:ext uri="{BB962C8B-B14F-4D97-AF65-F5344CB8AC3E}">
        <p14:creationId xmlns:p14="http://schemas.microsoft.com/office/powerpoint/2010/main" val="36740275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FCE029E-5073-4498-8104-8427AA98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Espaço Reservado para Conteúdo 4" descr="Lista de verificação na área de transferência (caminho de recorte!) isolada no fundo branco">
            <a:extLst>
              <a:ext uri="{FF2B5EF4-FFF2-40B4-BE49-F238E27FC236}">
                <a16:creationId xmlns:a16="http://schemas.microsoft.com/office/drawing/2014/main" id="{AE6CE300-4AFC-4480-880D-36D7649148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t="5788" r="2" b="40703"/>
          <a:stretch/>
        </p:blipFill>
        <p:spPr>
          <a:xfrm>
            <a:off x="1" y="2613892"/>
            <a:ext cx="4946906" cy="368935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FF515C-2521-4964-9DAC-2BFB8EC86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74446"/>
            <a:ext cx="4946904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CE692125-AB43-7C27-35F1-32C7451E3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1"/>
            <a:ext cx="4306824" cy="147781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Listas ordenadas e não ordenadas: &lt;ol&gt;, &lt;ul&gt;, &lt;li&gt;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CA94C95-26A5-F1FB-8BA3-B94FA0F71A0D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641848" y="1014984"/>
            <a:ext cx="5889161" cy="5288267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Listas Ordenadas</a:t>
            </a:r>
          </a:p>
          <a:p>
            <a:pPr marL="0" lvl="1" indent="0">
              <a:buNone/>
            </a:pPr>
            <a:r>
              <a:rPr lang="pt-BR" sz="1400"/>
              <a:t>As listas ordenadas, definidas pela tag </a:t>
            </a:r>
          </a:p>
          <a:p>
            <a:pPr marL="0" lvl="2" indent="0">
              <a:buNone/>
            </a:pPr>
            <a:r>
              <a:rPr lang="pt-BR" sz="1400"/>
              <a:t>, são utilizadas para apresentar informações em uma sequência específica, facilitando a compreensão.Listas Não Ordenadas</a:t>
            </a:r>
          </a:p>
          <a:p>
            <a:pPr marL="0" lvl="3" indent="0">
              <a:buNone/>
            </a:pPr>
            <a:r>
              <a:rPr lang="pt-BR"/>
              <a:t>As listas não ordenadas, marcadas pela tag </a:t>
            </a:r>
          </a:p>
          <a:p>
            <a:pPr marL="0" lvl="3" indent="0">
              <a:buNone/>
            </a:pPr>
            <a:r>
              <a:rPr lang="pt-BR"/>
              <a:t>, são úteis para agrupar itens sem uma ordem específica, melhorando a apresentação visual.</a:t>
            </a:r>
          </a:p>
          <a:p>
            <a:pPr marL="0" lvl="3" indent="0">
              <a:buNone/>
            </a:pPr>
            <a:r>
              <a:rPr lang="pt-BR"/>
              <a:t>Uso da Tag </a:t>
            </a:r>
          </a:p>
          <a:p>
            <a:pPr marL="0" lvl="4" indent="0">
              <a:buNone/>
            </a:pPr>
            <a:r>
              <a:rPr lang="pt-BR"/>
              <a:t>Cada item em listas ordenadas e não ordenadas é definido pela tag </a:t>
            </a:r>
          </a:p>
          <a:p>
            <a:pPr marL="0" lvl="4" indent="0">
              <a:buNone/>
            </a:pPr>
            <a:r>
              <a:rPr lang="pt-BR"/>
              <a:t>, permitindo uma melhor estruturação e legibilidade do conteúdo.</a:t>
            </a:r>
          </a:p>
        </p:txBody>
      </p:sp>
    </p:spTree>
    <p:extLst>
      <p:ext uri="{BB962C8B-B14F-4D97-AF65-F5344CB8AC3E}">
        <p14:creationId xmlns:p14="http://schemas.microsoft.com/office/powerpoint/2010/main" val="13196686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Uma caixa em branco a ser marcada em um formulário de imposto do IRS">
            <a:extLst>
              <a:ext uri="{FF2B5EF4-FFF2-40B4-BE49-F238E27FC236}">
                <a16:creationId xmlns:a16="http://schemas.microsoft.com/office/drawing/2014/main" id="{1E88E1B7-EA38-40B1-AD10-3BB4E4C7C1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9000"/>
          <a:stretch/>
        </p:blipFill>
        <p:spPr>
          <a:xfrm>
            <a:off x="5671128" y="914399"/>
            <a:ext cx="6520872" cy="535352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025DBA-8780-9CA0-2826-FF6E3BD1A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672328" y="6267921"/>
            <a:ext cx="6519672" cy="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4176E5A4-AFFD-87CA-0B26-92A870221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914400"/>
            <a:ext cx="4261104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/>
              <a:t>Citação e código: &lt;blockquote&gt;, &lt;code&gt;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43BE472-A972-1299-084B-9CB523384E79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40079" y="2176036"/>
            <a:ext cx="4261104" cy="4121887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Formato de Citações</a:t>
            </a:r>
          </a:p>
          <a:p>
            <a:pPr marL="0" lvl="1" indent="0">
              <a:buNone/>
            </a:pPr>
            <a:r>
              <a:rPr lang="pt-BR" sz="1400"/>
              <a:t>A tag é utilizada para formatar citações, destacando-as em um texto para facilitar a leitura e compreensão.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Exibição de Código</a:t>
            </a:r>
          </a:p>
          <a:p>
            <a:pPr marL="0" lvl="1" indent="0">
              <a:buNone/>
            </a:pPr>
            <a:r>
              <a:rPr lang="pt-BR" sz="1400"/>
              <a:t>A tag serve para exibir trechos de código, permitindo que os leitores identifiquem facilmente o conteúdo técnico em um texto.</a:t>
            </a:r>
          </a:p>
        </p:txBody>
      </p:sp>
    </p:spTree>
    <p:extLst>
      <p:ext uri="{BB962C8B-B14F-4D97-AF65-F5344CB8AC3E}">
        <p14:creationId xmlns:p14="http://schemas.microsoft.com/office/powerpoint/2010/main" val="22942403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F30F0E-BD06-2966-C25D-4CB93643A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1"/>
            <a:ext cx="4297680" cy="17896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Tópicos da Apresentação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8528818-A402-68EC-F1B3-8EE38BD62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41848" y="1371601"/>
            <a:ext cx="5888736" cy="492632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O que é HTML?</a:t>
            </a:r>
          </a:p>
          <a:p>
            <a:r>
              <a:rPr lang="en-US"/>
              <a:t>Estrutura básica de um documento HTML</a:t>
            </a:r>
          </a:p>
          <a:p>
            <a:r>
              <a:rPr lang="en-US"/>
              <a:t>Elementos e tags HTML comuns</a:t>
            </a:r>
          </a:p>
          <a:p>
            <a:r>
              <a:rPr lang="en-US"/>
              <a:t>Formatação de texto com HTML</a:t>
            </a:r>
          </a:p>
          <a:p>
            <a:r>
              <a:rPr lang="en-US"/>
              <a:t>Trabalhando com tabelas e formulários</a:t>
            </a:r>
          </a:p>
          <a:p>
            <a:r>
              <a:rPr lang="en-US"/>
              <a:t>Boas práticas e recursos adicionais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BBF191-9CC8-4313-B1CA-8DF1A53AE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Espaço Reservado para Conteúdo 4" descr="Resolução 4K">
            <a:extLst>
              <a:ext uri="{FF2B5EF4-FFF2-40B4-BE49-F238E27FC236}">
                <a16:creationId xmlns:a16="http://schemas.microsoft.com/office/drawing/2014/main" id="{073F1546-A3D9-4FB2-8547-CFD662FF83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16280" y="3921626"/>
            <a:ext cx="4224528" cy="237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20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6B9231A-B34B-4A29-A6AC-532E1EE8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59A06E4-3A59-BA9D-9F1C-FDF2B33DBD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219" y="1115844"/>
            <a:ext cx="7680960" cy="4631911"/>
          </a:xfrm>
        </p:spPr>
        <p:txBody>
          <a:bodyPr anchor="b">
            <a:normAutofit/>
          </a:bodyPr>
          <a:lstStyle/>
          <a:p>
            <a:r>
              <a:rPr lang="pt-BR" sz="6500"/>
              <a:t>Trabalhando com tabelas e formulários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C0BBAA-A5EC-5D5D-32E6-9F7EA6048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131" y="6268313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6562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Tartaruga bebê brasileira">
            <a:extLst>
              <a:ext uri="{FF2B5EF4-FFF2-40B4-BE49-F238E27FC236}">
                <a16:creationId xmlns:a16="http://schemas.microsoft.com/office/drawing/2014/main" id="{3AD50C63-C55F-4CFC-8F52-DBB88F41CB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t="10075" b="8924"/>
          <a:stretch/>
        </p:blipFill>
        <p:spPr>
          <a:xfrm>
            <a:off x="7776429" y="914400"/>
            <a:ext cx="4414591" cy="535710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025DBA-8780-9CA0-2826-FF6E3BD1A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774468" y="6271515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D3276264-B750-60A4-931A-9347FB78F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6291472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Criação de tabelas: &lt;table&gt;, &lt;tr&gt;, &lt;td&gt;, &lt;th&gt;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5B9E0FB-73D5-5303-D9F3-C948BF4EE9FB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40080" y="2176036"/>
            <a:ext cx="6291472" cy="4123944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Estrutura da Tabela</a:t>
            </a:r>
          </a:p>
          <a:p>
            <a:pPr marL="0" lvl="1" indent="0">
              <a:buNone/>
            </a:pPr>
            <a:r>
              <a:rPr lang="pt-BR" sz="1400"/>
              <a:t>O tag inicia a criação da tabela, formando a base para a estrutura de dados.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Definição de Linhas</a:t>
            </a:r>
          </a:p>
          <a:p>
            <a:pPr marL="0" lvl="1" indent="0">
              <a:buNone/>
            </a:pPr>
            <a:r>
              <a:rPr lang="pt-BR" sz="1400"/>
              <a:t>O tag é utilizado para definir as linhas da tabela, organizando visualmente os dados.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Células de Dados</a:t>
            </a:r>
          </a:p>
          <a:p>
            <a:pPr marL="0" lvl="1" indent="0">
              <a:buNone/>
            </a:pPr>
            <a:r>
              <a:rPr lang="pt-BR" sz="1400"/>
              <a:t>As células de dados são definidas pelo tag , proporcionando espaço para os valores das tabelas.Cabeçalhos da TabelaO tag </a:t>
            </a:r>
          </a:p>
          <a:p>
            <a:pPr marL="0" lvl="1" indent="0">
              <a:buNone/>
            </a:pPr>
            <a:r>
              <a:rPr lang="pt-BR" sz="1400"/>
              <a:t>é usado para definir os cabeçalhos da tabela, destacando as informações mais importantes.</a:t>
            </a:r>
          </a:p>
        </p:txBody>
      </p:sp>
    </p:spTree>
    <p:extLst>
      <p:ext uri="{BB962C8B-B14F-4D97-AF65-F5344CB8AC3E}">
        <p14:creationId xmlns:p14="http://schemas.microsoft.com/office/powerpoint/2010/main" val="7818728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Cubos conectados com uma linha vermelha">
            <a:extLst>
              <a:ext uri="{FF2B5EF4-FFF2-40B4-BE49-F238E27FC236}">
                <a16:creationId xmlns:a16="http://schemas.microsoft.com/office/drawing/2014/main" id="{854EB5A1-7A45-4C77-92C6-DDA02670EE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3786" r="12692" b="2"/>
          <a:stretch/>
        </p:blipFill>
        <p:spPr>
          <a:xfrm>
            <a:off x="20" y="914399"/>
            <a:ext cx="4416532" cy="535352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67922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106B7719-D7F2-5081-A0A6-A76B16E1F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914400"/>
            <a:ext cx="6501810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Elementos de formulário: &lt;form&gt;, &lt;input&gt;, &lt;label&gt;, &lt;textarea&gt;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8E200E9-235F-E20D-3460-FC425905A4C5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029200" y="2176036"/>
            <a:ext cx="6501810" cy="4121885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Estrutura do Formulário</a:t>
            </a:r>
          </a:p>
          <a:p>
            <a:pPr marL="0" lvl="1" indent="0">
              <a:buNone/>
            </a:pPr>
            <a:r>
              <a:rPr lang="pt-BR" sz="1400"/>
              <a:t>Os formulários são iniciados com a tag , que fornece a estrutura necessária para a entrada de dados.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Campos de Entrada</a:t>
            </a:r>
          </a:p>
          <a:p>
            <a:pPr marL="0" lvl="1" indent="0">
              <a:buNone/>
            </a:pPr>
            <a:r>
              <a:rPr lang="pt-BR" sz="1400"/>
              <a:t>A tag é utilizada para criar campos onde os usuários podem inserir informações, como texto, números e senhas.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Rótulos e Áreas de Texto</a:t>
            </a:r>
          </a:p>
          <a:p>
            <a:pPr marL="0" lvl="1" indent="0">
              <a:buNone/>
            </a:pPr>
            <a:r>
              <a:rPr lang="pt-BR" sz="1400"/>
              <a:t>As tags e </a:t>
            </a:r>
          </a:p>
        </p:txBody>
      </p:sp>
    </p:spTree>
    <p:extLst>
      <p:ext uri="{BB962C8B-B14F-4D97-AF65-F5344CB8AC3E}">
        <p14:creationId xmlns:p14="http://schemas.microsoft.com/office/powerpoint/2010/main" val="26206578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Feche a foto da mão da mulher segurando contas e caneta enquanto faz finanças domésticas on-line em um tablet digital e sentada no chão da sala de estar.">
            <a:extLst>
              <a:ext uri="{FF2B5EF4-FFF2-40B4-BE49-F238E27FC236}">
                <a16:creationId xmlns:a16="http://schemas.microsoft.com/office/drawing/2014/main" id="{798ABE57-7569-4C90-A20E-B11E5BD62B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8247" r="26686" b="2"/>
          <a:stretch/>
        </p:blipFill>
        <p:spPr>
          <a:xfrm>
            <a:off x="20" y="914399"/>
            <a:ext cx="4416532" cy="535352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67922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7F456D3E-8E81-17C7-3C7A-C67BB683A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914400"/>
            <a:ext cx="6501810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Envio e validação de formulários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5CEDDD5-5B64-C7DF-A0F0-BDBCCF7FCBC4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029200" y="2176036"/>
            <a:ext cx="6501810" cy="4121885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Métodos de Envio</a:t>
            </a:r>
          </a:p>
          <a:p>
            <a:pPr marL="0" lvl="1" indent="0">
              <a:buNone/>
            </a:pPr>
            <a:r>
              <a:rPr lang="pt-BR" sz="1400"/>
              <a:t>Os formulários podem ser enviados de diferentes maneiras, incluindo via servidor ou processamento local. A escolha do método depende da aplicação.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Importância da Validação</a:t>
            </a:r>
          </a:p>
          <a:p>
            <a:pPr marL="0" lvl="1" indent="0">
              <a:buNone/>
            </a:pPr>
            <a:r>
              <a:rPr lang="pt-BR" sz="1400"/>
              <a:t>A validação é essencial para garantir a precisão e segurança dos dados inseridos nos formulários, evitando erros e fraudes.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Métodos Eficazes</a:t>
            </a:r>
          </a:p>
          <a:p>
            <a:pPr marL="0" lvl="1" indent="0">
              <a:buNone/>
            </a:pPr>
            <a:r>
              <a:rPr lang="pt-BR" sz="1400"/>
              <a:t>Vamos explorar métodos eficazes de validação e envio de formulários, utilizando técnicas que melhoram a experiência do usuário.</a:t>
            </a:r>
          </a:p>
        </p:txBody>
      </p:sp>
    </p:spTree>
    <p:extLst>
      <p:ext uri="{BB962C8B-B14F-4D97-AF65-F5344CB8AC3E}">
        <p14:creationId xmlns:p14="http://schemas.microsoft.com/office/powerpoint/2010/main" val="42769542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6B9231A-B34B-4A29-A6AC-532E1EE8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0D8F32A-F5FA-1F94-A0DF-582CDD0CC3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219" y="1115844"/>
            <a:ext cx="7680960" cy="4631911"/>
          </a:xfrm>
        </p:spPr>
        <p:txBody>
          <a:bodyPr anchor="b">
            <a:normAutofit/>
          </a:bodyPr>
          <a:lstStyle/>
          <a:p>
            <a:r>
              <a:rPr lang="pt-BR" sz="6500"/>
              <a:t>Boas práticas e recursos adicionais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C0BBAA-A5EC-5D5D-32E6-9F7EA6048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131" y="6268313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4285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A Bela e a Fera Conceito. Um homem antropomórfico vestindo maquiagem de leão no deserto. Ele está com uma mulher gasta um vestido longo escuro e sujo.">
            <a:extLst>
              <a:ext uri="{FF2B5EF4-FFF2-40B4-BE49-F238E27FC236}">
                <a16:creationId xmlns:a16="http://schemas.microsoft.com/office/drawing/2014/main" id="{6C18534C-3450-4154-B616-7F44F479D91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t="7800" b="11199"/>
          <a:stretch/>
        </p:blipFill>
        <p:spPr>
          <a:xfrm>
            <a:off x="7776429" y="914400"/>
            <a:ext cx="4414591" cy="535710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025DBA-8780-9CA0-2826-FF6E3BD1A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774468" y="6271515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E7BA9A04-4D84-CA3E-4A57-6914A9B12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6291472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Validação de código HTML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C0AC6FB-2653-7524-8305-B5CF613574CF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40080" y="2176036"/>
            <a:ext cx="6291472" cy="4123944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Importância da Validação</a:t>
            </a:r>
          </a:p>
          <a:p>
            <a:pPr marL="0" lvl="1" indent="0">
              <a:buNone/>
            </a:pPr>
            <a:r>
              <a:rPr lang="pt-BR" sz="1400"/>
              <a:t>A validação de código HTML assegura que seu documento siga os padrões da web, evitando erros que possam comprometer a funcionalidade do site.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Ferramentas de Validação</a:t>
            </a:r>
          </a:p>
          <a:p>
            <a:pPr marL="0" lvl="1" indent="0">
              <a:buNone/>
            </a:pPr>
            <a:r>
              <a:rPr lang="pt-BR" sz="1400"/>
              <a:t>Existem diversas ferramentas de validação disponíveis que ajudam a identificar e corrigir erros no código HTML.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Impacto na Exibição do Site</a:t>
            </a:r>
          </a:p>
          <a:p>
            <a:pPr marL="0" lvl="1" indent="0">
              <a:buNone/>
            </a:pPr>
            <a:r>
              <a:rPr lang="pt-BR" sz="1400"/>
              <a:t>Erros de HTML podem afetar negativamente a exibição do seu site em diferentes navegadores, tornando a validação essencial.</a:t>
            </a:r>
          </a:p>
        </p:txBody>
      </p:sp>
    </p:spTree>
    <p:extLst>
      <p:ext uri="{BB962C8B-B14F-4D97-AF65-F5344CB8AC3E}">
        <p14:creationId xmlns:p14="http://schemas.microsoft.com/office/powerpoint/2010/main" val="19942808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Layout de esboços de design de site em white paper">
            <a:extLst>
              <a:ext uri="{FF2B5EF4-FFF2-40B4-BE49-F238E27FC236}">
                <a16:creationId xmlns:a16="http://schemas.microsoft.com/office/drawing/2014/main" id="{9830A69A-250A-49CC-A7DC-AAEC96144B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6056" r="40633"/>
          <a:stretch/>
        </p:blipFill>
        <p:spPr>
          <a:xfrm>
            <a:off x="20" y="914399"/>
            <a:ext cx="4416532" cy="535352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67922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F1AEE23E-3971-B6DB-9450-56382C65E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914400"/>
            <a:ext cx="6501810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Acessibilidade e SEO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8A2776C-4236-9453-23D3-23E3CAA60A53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029200" y="2176036"/>
            <a:ext cx="6501810" cy="4121885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Importância da Acessibilidade</a:t>
            </a:r>
          </a:p>
          <a:p>
            <a:pPr marL="0" lvl="1" indent="0">
              <a:buNone/>
            </a:pPr>
            <a:r>
              <a:rPr lang="pt-BR" sz="1400"/>
              <a:t>Garantir que todos possam acessar seu conteúdo é crucial para inclusão e usabilidade, especialmente para pessoas com deficiência.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Boas Práticas de SEO</a:t>
            </a:r>
          </a:p>
          <a:p>
            <a:pPr marL="0" lvl="1" indent="0">
              <a:buNone/>
            </a:pPr>
            <a:r>
              <a:rPr lang="pt-BR" sz="1400"/>
              <a:t>Implementar boas práticas de SEO é vital para melhorar a visibilidade do seu site nos motores de busca e atrair mais visitantes.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HTML e Acessibilidade</a:t>
            </a:r>
          </a:p>
          <a:p>
            <a:pPr marL="0" lvl="1" indent="0">
              <a:buNone/>
            </a:pPr>
            <a:r>
              <a:rPr lang="pt-BR" sz="1400"/>
              <a:t>O uso correto de HTML pode impactar significativamente a acessibilidade e o SEO, facilitando o acesso a todos os usuários.</a:t>
            </a:r>
          </a:p>
        </p:txBody>
      </p:sp>
    </p:spTree>
    <p:extLst>
      <p:ext uri="{BB962C8B-B14F-4D97-AF65-F5344CB8AC3E}">
        <p14:creationId xmlns:p14="http://schemas.microsoft.com/office/powerpoint/2010/main" val="42150710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Grupo multiétnico de alunos da 4ª série acompanhando o plano de aula dos professores por meio de aulas online durante a pandemia de Covid-19.">
            <a:extLst>
              <a:ext uri="{FF2B5EF4-FFF2-40B4-BE49-F238E27FC236}">
                <a16:creationId xmlns:a16="http://schemas.microsoft.com/office/drawing/2014/main" id="{EF655ECB-E383-4ED8-AE2A-9C108A7BDA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6980" r="17953" b="2"/>
          <a:stretch/>
        </p:blipFill>
        <p:spPr>
          <a:xfrm>
            <a:off x="20" y="914399"/>
            <a:ext cx="4416532" cy="535352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67922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9E0838E8-7ECE-DD47-795A-59DBE4FEA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914400"/>
            <a:ext cx="6501810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Recursos online para aprender mais sobre HTML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9F74145-92F7-801C-7CC0-33A5CC506AF9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029200" y="2176036"/>
            <a:ext cx="6501810" cy="4121885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Tutoriais Interativos</a:t>
            </a:r>
          </a:p>
          <a:p>
            <a:pPr marL="0" lvl="1" indent="0">
              <a:buNone/>
            </a:pPr>
            <a:r>
              <a:rPr lang="pt-BR" sz="1400"/>
              <a:t>Os tutoriais interativos oferecem uma maneira prática de aprender HTML, permitindo que você escreva e teste código em tempo real.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Cursos em Vídeo</a:t>
            </a:r>
          </a:p>
          <a:p>
            <a:pPr marL="0" lvl="1" indent="0">
              <a:buNone/>
            </a:pPr>
            <a:r>
              <a:rPr lang="pt-BR" sz="1400"/>
              <a:t>Cursos em vídeo são uma excelente forma de aprender HTML, oferecendo aulas visuais que explicam conceitos e práticas de forma acessível.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Plataformas Recomendadas</a:t>
            </a:r>
          </a:p>
          <a:p>
            <a:pPr marL="0" lvl="1" indent="0">
              <a:buNone/>
            </a:pPr>
            <a:r>
              <a:rPr lang="pt-BR" sz="1400"/>
              <a:t>Existem várias plataformas recomendadas que oferecem recursos confiáveis para aprender HTML, desde sites gratuitos até opções pagas.</a:t>
            </a:r>
          </a:p>
        </p:txBody>
      </p:sp>
    </p:spTree>
    <p:extLst>
      <p:ext uri="{BB962C8B-B14F-4D97-AF65-F5344CB8AC3E}">
        <p14:creationId xmlns:p14="http://schemas.microsoft.com/office/powerpoint/2010/main" val="24112998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ABBB60-173D-3315-4F47-F9E4F1813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ED802D-26B2-1856-7EB8-9C90726B6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572768"/>
            <a:ext cx="8162176" cy="1406993"/>
          </a:xfrm>
        </p:spPr>
        <p:txBody>
          <a:bodyPr anchor="b">
            <a:normAutofit/>
          </a:bodyPr>
          <a:lstStyle/>
          <a:p>
            <a:r>
              <a:rPr lang="pt-BR" sz="6000"/>
              <a:t>Conclusão</a:t>
            </a:r>
          </a:p>
        </p:txBody>
      </p:sp>
      <p:graphicFrame>
        <p:nvGraphicFramePr>
          <p:cNvPr id="13" name="Espaço Reservado para Conteúdo 2">
            <a:extLst>
              <a:ext uri="{FF2B5EF4-FFF2-40B4-BE49-F238E27FC236}">
                <a16:creationId xmlns:a16="http://schemas.microsoft.com/office/drawing/2014/main" id="{2DD2974F-FCE0-FABE-3975-A09B828484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918242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GraphicFramePr>
        <p:xfrm>
          <a:off x="640078" y="3593592"/>
          <a:ext cx="10808208" cy="251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1FC8CC-145C-8745-889B-6521F9CCB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3256965"/>
            <a:ext cx="97886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13863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6B9231A-B34B-4A29-A6AC-532E1EE8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D35813-A356-9893-7EAA-7A41CA9F1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219" y="1115844"/>
            <a:ext cx="7680960" cy="4631911"/>
          </a:xfrm>
        </p:spPr>
        <p:txBody>
          <a:bodyPr anchor="b">
            <a:normAutofit/>
          </a:bodyPr>
          <a:lstStyle/>
          <a:p>
            <a:r>
              <a:rPr lang="pt-BR" sz="6500"/>
              <a:t>O que é HTML?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C0BBAA-A5EC-5D5D-32E6-9F7EA6048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131" y="6268313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8543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Dois guerreiros vikings masculinos em trajes e armaduras autênticos viajam na floresta com uma personagem feminina de fantasia de fadas elfas da floresta. Mitologia medieval nórdica viking, guerreiro, relação elfa feminina. Guerreiro viking e casal de elfos em frente à fachada do castelo.">
            <a:extLst>
              <a:ext uri="{FF2B5EF4-FFF2-40B4-BE49-F238E27FC236}">
                <a16:creationId xmlns:a16="http://schemas.microsoft.com/office/drawing/2014/main" id="{6747B9A3-C53A-4564-9BA0-382ED1888E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r="-2" b="8986"/>
          <a:stretch/>
        </p:blipFill>
        <p:spPr>
          <a:xfrm>
            <a:off x="7776429" y="914400"/>
            <a:ext cx="4414591" cy="535710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025DBA-8780-9CA0-2826-FF6E3BD1A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774468" y="6271515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34993004-1943-34EF-8251-1CD33DFB7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6291472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Definição e propósito do HTML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9577311-89BE-2374-5307-5415203F1572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40080" y="2176036"/>
            <a:ext cx="6291472" cy="4123944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O que é HTML?</a:t>
            </a:r>
          </a:p>
          <a:p>
            <a:pPr marL="0" lvl="1" indent="0">
              <a:buNone/>
            </a:pPr>
            <a:r>
              <a:rPr lang="pt-BR" sz="1400"/>
              <a:t>HTML, ou HyperText Markup Language, é uma linguagem de marcação fundamental utilizada para a criação de páginas da web.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Propósito do HTML</a:t>
            </a:r>
          </a:p>
          <a:p>
            <a:pPr marL="0" lvl="1" indent="0">
              <a:buNone/>
            </a:pPr>
            <a:r>
              <a:rPr lang="pt-BR" sz="1400"/>
              <a:t>O principal propósito do HTML é organizar e apresentar informações em documentos que os navegadores conseguem ler e interpretar.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Interatividade do Usuário</a:t>
            </a:r>
          </a:p>
          <a:p>
            <a:pPr marL="0" lvl="1" indent="0">
              <a:buNone/>
            </a:pPr>
            <a:r>
              <a:rPr lang="pt-BR" sz="1400"/>
              <a:t>HTML permite a interação do usuário através de links, formulários e outros elementos interativos nas páginas da web.</a:t>
            </a:r>
          </a:p>
        </p:txBody>
      </p:sp>
    </p:spTree>
    <p:extLst>
      <p:ext uri="{BB962C8B-B14F-4D97-AF65-F5344CB8AC3E}">
        <p14:creationId xmlns:p14="http://schemas.microsoft.com/office/powerpoint/2010/main" val="2884206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Mídias sociais e pessoas 4K">
            <a:extLst>
              <a:ext uri="{FF2B5EF4-FFF2-40B4-BE49-F238E27FC236}">
                <a16:creationId xmlns:a16="http://schemas.microsoft.com/office/drawing/2014/main" id="{91CC566C-E0B9-44B3-9808-1D47BF0779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5678" r="27916" b="-2"/>
          <a:stretch/>
        </p:blipFill>
        <p:spPr>
          <a:xfrm>
            <a:off x="20" y="914399"/>
            <a:ext cx="4416532" cy="535352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67922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5C127EC1-42C3-B21B-9293-23C34F06F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914400"/>
            <a:ext cx="6501810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/>
              <a:t>História e evolução do HTML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5AE86FF-0AA1-EA63-20BB-5C60B92B5EF7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029200" y="2176036"/>
            <a:ext cx="6501810" cy="4121885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Criação do HTML</a:t>
            </a:r>
          </a:p>
          <a:p>
            <a:pPr marL="0" lvl="1" indent="0">
              <a:buNone/>
            </a:pPr>
            <a:r>
              <a:rPr lang="pt-BR" sz="1400"/>
              <a:t>O HTML foi criado em 1991 por Tim Berners-Lee, estabelecendo a base da web como conhecemos hoje.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Evolução das Versões</a:t>
            </a:r>
          </a:p>
          <a:p>
            <a:pPr marL="0" lvl="1" indent="0">
              <a:buNone/>
            </a:pPr>
            <a:r>
              <a:rPr lang="pt-BR" sz="1400"/>
              <a:t>O HTML passou por várias versões, cada uma trazendo novas funcionalidades e melhorias para os desenvolvedores.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HTML5 e Recursos Multimídia</a:t>
            </a:r>
          </a:p>
          <a:p>
            <a:pPr marL="0" lvl="1" indent="0">
              <a:buNone/>
            </a:pPr>
            <a:r>
              <a:rPr lang="pt-BR" sz="1400"/>
              <a:t>HTML5 introduziu recursos multimídia avançados e melhor suporte para dispositivos móveis, transformando o desenvolvimento web.</a:t>
            </a:r>
          </a:p>
        </p:txBody>
      </p:sp>
    </p:spTree>
    <p:extLst>
      <p:ext uri="{BB962C8B-B14F-4D97-AF65-F5344CB8AC3E}">
        <p14:creationId xmlns:p14="http://schemas.microsoft.com/office/powerpoint/2010/main" val="29333238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Script de computador em uma tela">
            <a:extLst>
              <a:ext uri="{FF2B5EF4-FFF2-40B4-BE49-F238E27FC236}">
                <a16:creationId xmlns:a16="http://schemas.microsoft.com/office/drawing/2014/main" id="{F37F4ABE-8C2E-433E-9078-C218C0545B1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978" r="42955" b="2"/>
          <a:stretch/>
        </p:blipFill>
        <p:spPr>
          <a:xfrm>
            <a:off x="20" y="914399"/>
            <a:ext cx="4416532" cy="535352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67922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612A3ED0-5180-0E32-0C6F-B9CF66AA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914400"/>
            <a:ext cx="6501810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A importância do HTML na web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09D91E2-F64E-E2CE-A1C7-856DEE7CB964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029200" y="2176036"/>
            <a:ext cx="6501810" cy="4121885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Base da Web</a:t>
            </a:r>
          </a:p>
          <a:p>
            <a:pPr marL="0" lvl="1" indent="0">
              <a:buNone/>
            </a:pPr>
            <a:r>
              <a:rPr lang="pt-BR" sz="1400"/>
              <a:t>HTML é a linguagem fundamental que estrutura todas as páginas da web, permitindo a organização e apresentação de conteúdo.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Essencial para Desenvolvedores</a:t>
            </a:r>
          </a:p>
          <a:p>
            <a:pPr marL="0" lvl="1" indent="0">
              <a:buNone/>
            </a:pPr>
            <a:r>
              <a:rPr lang="pt-BR" sz="1400"/>
              <a:t>Compreender HTML é uma habilidade essencial para desenvolvedores web, pois é a base para a criação de sites funcionais.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Primeiro Passo no Design</a:t>
            </a:r>
          </a:p>
          <a:p>
            <a:pPr marL="0" lvl="1" indent="0">
              <a:buNone/>
            </a:pPr>
            <a:r>
              <a:rPr lang="pt-BR" sz="1400"/>
              <a:t>Aprender HTML é o primeiro passo para o design eficaz de sites, essencial para aprimorar a experiência do usuário.</a:t>
            </a:r>
          </a:p>
        </p:txBody>
      </p:sp>
    </p:spTree>
    <p:extLst>
      <p:ext uri="{BB962C8B-B14F-4D97-AF65-F5344CB8AC3E}">
        <p14:creationId xmlns:p14="http://schemas.microsoft.com/office/powerpoint/2010/main" val="22801444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6B9231A-B34B-4A29-A6AC-532E1EE8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8BEB881-F57A-A6B1-F9B5-28AACEE7C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219" y="1115844"/>
            <a:ext cx="7680960" cy="4631911"/>
          </a:xfrm>
        </p:spPr>
        <p:txBody>
          <a:bodyPr anchor="b">
            <a:normAutofit/>
          </a:bodyPr>
          <a:lstStyle/>
          <a:p>
            <a:r>
              <a:rPr lang="pt-BR" sz="6500"/>
              <a:t>Estrutura básica de um documento HTML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C0BBAA-A5EC-5D5D-32E6-9F7EA6048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131" y="6268313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756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homem eletrônico lstanding para tela de computador.  ilustração 3d">
            <a:extLst>
              <a:ext uri="{FF2B5EF4-FFF2-40B4-BE49-F238E27FC236}">
                <a16:creationId xmlns:a16="http://schemas.microsoft.com/office/drawing/2014/main" id="{C922F5CC-02EF-478A-8F51-C217ECAE6D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159" r="5527" b="1"/>
          <a:stretch/>
        </p:blipFill>
        <p:spPr>
          <a:xfrm>
            <a:off x="20" y="535709"/>
            <a:ext cx="8229580" cy="582064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C7985C-B0C3-CC50-E86A-B5EBA40E0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" y="6359240"/>
            <a:ext cx="82296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63C4FF9C-B5F1-3F70-B9F3-B29339C7E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9126" y="979051"/>
            <a:ext cx="2811879" cy="18070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/>
              <a:t>Elementos fundamentais: &lt;!DOCTYPE&gt;, &lt;html&gt;, &lt;head&gt;, &lt;body&gt;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459EB9E-D3BB-8D3A-3AB8-91FC3AB0E9C0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719128" y="2922624"/>
            <a:ext cx="2811880" cy="3409950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A tag abrange o conteúdo visível que os usuários veem, como textos, imagens e outros elementos interativos.</a:t>
            </a:r>
          </a:p>
        </p:txBody>
      </p:sp>
    </p:spTree>
    <p:extLst>
      <p:ext uri="{BB962C8B-B14F-4D97-AF65-F5344CB8AC3E}">
        <p14:creationId xmlns:p14="http://schemas.microsoft.com/office/powerpoint/2010/main" val="28190449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conceito de tecnologia digital">
            <a:extLst>
              <a:ext uri="{FF2B5EF4-FFF2-40B4-BE49-F238E27FC236}">
                <a16:creationId xmlns:a16="http://schemas.microsoft.com/office/drawing/2014/main" id="{6ABD96A6-DB9D-4BFE-B177-A5A272D604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9159" r="2324" b="-2"/>
          <a:stretch/>
        </p:blipFill>
        <p:spPr>
          <a:xfrm>
            <a:off x="5671128" y="914399"/>
            <a:ext cx="6520872" cy="535352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025DBA-8780-9CA0-2826-FF6E3BD1A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672328" y="6267921"/>
            <a:ext cx="6519672" cy="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DB57DF96-0D1A-6AEF-311F-A53EAD953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914400"/>
            <a:ext cx="4261104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/>
              <a:t>Tags essenciais: &lt;title&gt;, &lt;meta&gt;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A227490-DF7F-DA1D-EF61-664E7854EC04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40079" y="2176036"/>
            <a:ext cx="4261104" cy="4121887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Tag </a:t>
            </a:r>
          </a:p>
          <a:p>
            <a:pPr marL="0" lvl="1" indent="0">
              <a:buNone/>
            </a:pPr>
            <a:r>
              <a:rPr lang="pt-BR" sz="1400"/>
              <a:t>A tag é crucial, pois define o título da página. Este título é visível na aba do navegador e nos resultados de busca.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Tags </a:t>
            </a:r>
          </a:p>
          <a:p>
            <a:pPr marL="0" lvl="1" indent="0">
              <a:buNone/>
            </a:pPr>
            <a:r>
              <a:rPr lang="pt-BR" sz="1400"/>
              <a:t>As tags oferecem informações essenciais sobre a página, incluindo descrição e palavras-chave, importantes para SEO.</a:t>
            </a:r>
          </a:p>
        </p:txBody>
      </p:sp>
    </p:spTree>
    <p:extLst>
      <p:ext uri="{BB962C8B-B14F-4D97-AF65-F5344CB8AC3E}">
        <p14:creationId xmlns:p14="http://schemas.microsoft.com/office/powerpoint/2010/main" val="10707048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2741</Words>
  <Application>Microsoft Office PowerPoint</Application>
  <PresentationFormat>Widescreen</PresentationFormat>
  <Paragraphs>194</Paragraphs>
  <Slides>28</Slides>
  <Notes>28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3" baseType="lpstr">
      <vt:lpstr>Aptos</vt:lpstr>
      <vt:lpstr>Arial</vt:lpstr>
      <vt:lpstr>Bierstadt</vt:lpstr>
      <vt:lpstr>Grandview Display</vt:lpstr>
      <vt:lpstr>DashVTI</vt:lpstr>
      <vt:lpstr>Introdução ao HTML para Iniciantes</vt:lpstr>
      <vt:lpstr>Tópicos da Apresentação</vt:lpstr>
      <vt:lpstr>O que é HTML?</vt:lpstr>
      <vt:lpstr>Definição e propósito do HTML</vt:lpstr>
      <vt:lpstr>História e evolução do HTML</vt:lpstr>
      <vt:lpstr>A importância do HTML na web</vt:lpstr>
      <vt:lpstr>Estrutura básica de um documento HTML</vt:lpstr>
      <vt:lpstr>Elementos fundamentais: &lt;!DOCTYPE&gt;, &lt;html&gt;, &lt;head&gt;, &lt;body&gt;</vt:lpstr>
      <vt:lpstr>Tags essenciais: &lt;title&gt;, &lt;meta&gt;</vt:lpstr>
      <vt:lpstr>Estrutura de um documento exemplo</vt:lpstr>
      <vt:lpstr>Elementos e tags HTML comuns</vt:lpstr>
      <vt:lpstr>&lt;h1&gt; a &lt;h6&gt;: Títulos e cabeçalhos</vt:lpstr>
      <vt:lpstr>&lt;p&gt;: Parágrafos</vt:lpstr>
      <vt:lpstr>&lt;a&gt;: Links e âncoras</vt:lpstr>
      <vt:lpstr>&lt;img&gt;: Imagens</vt:lpstr>
      <vt:lpstr>Formatação de texto com HTML</vt:lpstr>
      <vt:lpstr>Tags de formatação: &lt;b&gt;, &lt;i&gt;, &lt;u&gt;, &lt;strong&gt;, &lt;em&gt;</vt:lpstr>
      <vt:lpstr>Listas ordenadas e não ordenadas: &lt;ol&gt;, &lt;ul&gt;, &lt;li&gt;</vt:lpstr>
      <vt:lpstr>Citação e código: &lt;blockquote&gt;, &lt;code&gt;</vt:lpstr>
      <vt:lpstr>Trabalhando com tabelas e formulários</vt:lpstr>
      <vt:lpstr>Criação de tabelas: &lt;table&gt;, &lt;tr&gt;, &lt;td&gt;, &lt;th&gt;</vt:lpstr>
      <vt:lpstr>Elementos de formulário: &lt;form&gt;, &lt;input&gt;, &lt;label&gt;, &lt;textarea&gt;</vt:lpstr>
      <vt:lpstr>Envio e validação de formulários</vt:lpstr>
      <vt:lpstr>Boas práticas e recursos adicionais</vt:lpstr>
      <vt:lpstr>Validação de código HTML</vt:lpstr>
      <vt:lpstr>Acessibilidade e SEO</vt:lpstr>
      <vt:lpstr>Recursos online para aprender mais sobre HTML</vt:lpstr>
      <vt:lpstr>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Juliano Caetano</dc:creator>
  <cp:lastModifiedBy>Juliano Caetano</cp:lastModifiedBy>
  <cp:revision>1</cp:revision>
  <dcterms:created xsi:type="dcterms:W3CDTF">2025-02-17T23:48:20Z</dcterms:created>
  <dcterms:modified xsi:type="dcterms:W3CDTF">2025-02-17T23:52:43Z</dcterms:modified>
</cp:coreProperties>
</file>